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C07EBFF-4548-4605-BA97-1ED7DEA64116}" type="datetimeFigureOut">
              <a:rPr lang="fr-FR" smtClean="0"/>
              <a:t>05/02/2013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BB5851-11E9-4124-9BDF-12D61A218BC9}" type="slidenum">
              <a:rPr lang="fr-FR" smtClean="0"/>
              <a:t>‹N°›</a:t>
            </a:fld>
            <a:endParaRPr lang="fr-F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C07EBFF-4548-4605-BA97-1ED7DEA64116}" type="datetimeFigureOut">
              <a:rPr lang="fr-FR" smtClean="0"/>
              <a:t>05/02/2013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C07EBFF-4548-4605-BA97-1ED7DEA64116}" type="datetimeFigureOut">
              <a:rPr lang="fr-FR" smtClean="0"/>
              <a:t>05/02/2013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BC07EBFF-4548-4605-BA97-1ED7DEA64116}" type="datetimeFigureOut">
              <a:rPr lang="fr-FR" smtClean="0"/>
              <a:t>05/02/2013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BB5851-11E9-4124-9BDF-12D61A218BC9}" type="slidenum">
              <a:rPr lang="fr-FR" smtClean="0"/>
              <a:t>‹N°›</a:t>
            </a:fld>
            <a:endParaRPr lang="fr-FR"/>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C07EBFF-4548-4605-BA97-1ED7DEA64116}" type="datetimeFigureOut">
              <a:rPr lang="fr-FR" smtClean="0"/>
              <a:t>05/02/2013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BC07EBFF-4548-4605-BA97-1ED7DEA64116}" type="datetimeFigureOut">
              <a:rPr lang="fr-FR" smtClean="0"/>
              <a:t>05/02/2013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BC07EBFF-4548-4605-BA97-1ED7DEA64116}" type="datetimeFigureOut">
              <a:rPr lang="fr-FR" smtClean="0"/>
              <a:t>05/02/2013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C07EBFF-4548-4605-BA97-1ED7DEA64116}" type="datetimeFigureOut">
              <a:rPr lang="fr-FR" smtClean="0"/>
              <a:t>05/02/2013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EBFF-4548-4605-BA97-1ED7DEA64116}" type="datetimeFigureOut">
              <a:rPr lang="fr-FR" smtClean="0"/>
              <a:t>05/02/2013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C07EBFF-4548-4605-BA97-1ED7DEA64116}" type="datetimeFigureOut">
              <a:rPr lang="fr-FR" smtClean="0"/>
              <a:t>05/02/2013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C07EBFF-4548-4605-BA97-1ED7DEA64116}" type="datetimeFigureOut">
              <a:rPr lang="fr-FR" smtClean="0"/>
              <a:t>05/02/2013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BB5851-11E9-4124-9BDF-12D61A218BC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C07EBFF-4548-4605-BA97-1ED7DEA64116}" type="datetimeFigureOut">
              <a:rPr lang="fr-FR" smtClean="0"/>
              <a:t>05/02/2013</a:t>
            </a:fld>
            <a:endParaRPr lang="fr-F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F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EBB5851-11E9-4124-9BDF-12D61A218BC9}"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sp>
        <p:nvSpPr>
          <p:cNvPr id="2" name="Titre 1"/>
          <p:cNvSpPr>
            <a:spLocks noGrp="1"/>
          </p:cNvSpPr>
          <p:nvPr>
            <p:ph type="ctrTitle"/>
          </p:nvPr>
        </p:nvSpPr>
        <p:spPr/>
        <p:txBody>
          <a:bodyPr/>
          <a:lstStyle/>
          <a:p>
            <a:r>
              <a:rPr lang="fr-FR" dirty="0" smtClean="0">
                <a:latin typeface="Berylium" pitchFamily="2" charset="0"/>
              </a:rPr>
              <a:t>Responsable de Centre de loisirs</a:t>
            </a:r>
            <a:endParaRPr lang="fr-FR" dirty="0">
              <a:latin typeface="Berylium" pitchFamily="2" charset="0"/>
            </a:endParaRPr>
          </a:p>
        </p:txBody>
      </p:sp>
    </p:spTree>
    <p:extLst>
      <p:ext uri="{BB962C8B-B14F-4D97-AF65-F5344CB8AC3E}">
        <p14:creationId xmlns:p14="http://schemas.microsoft.com/office/powerpoint/2010/main" val="33938497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588" y="4437112"/>
            <a:ext cx="7924800" cy="1143000"/>
          </a:xfrm>
        </p:spPr>
        <p:txBody>
          <a:bodyPr/>
          <a:lstStyle/>
          <a:p>
            <a:pPr algn="ctr"/>
            <a:r>
              <a:rPr lang="fr-FR" sz="1800" dirty="0" smtClean="0">
                <a:effectLst>
                  <a:outerShdw blurRad="38100" dist="38100" dir="2700000" algn="tl">
                    <a:srgbClr val="000000">
                      <a:alpha val="43137"/>
                    </a:srgbClr>
                  </a:outerShdw>
                </a:effectLst>
                <a:latin typeface="Gill Sans MT" pitchFamily="34" charset="0"/>
              </a:rPr>
              <a:t>Le responsable de centre de Loisirs Assure </a:t>
            </a:r>
            <a:r>
              <a:rPr lang="fr-FR" sz="1800" dirty="0">
                <a:effectLst>
                  <a:outerShdw blurRad="38100" dist="38100" dir="2700000" algn="tl">
                    <a:srgbClr val="000000">
                      <a:alpha val="43137"/>
                    </a:srgbClr>
                  </a:outerShdw>
                </a:effectLst>
                <a:latin typeface="Gill Sans MT" pitchFamily="34" charset="0"/>
              </a:rPr>
              <a:t>de façon occasionnelle et à titre non professionnel, la direction de Centres de vacances ou de loisirs d'enfants et adolescents âgés de moins de 18 ans.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16810"/>
            <a:ext cx="4392488" cy="30503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11560" y="273356"/>
            <a:ext cx="7632847" cy="584775"/>
          </a:xfrm>
          <a:prstGeom prst="rect">
            <a:avLst/>
          </a:prstGeom>
          <a:noFill/>
        </p:spPr>
        <p:txBody>
          <a:bodyPr wrap="square" rtlCol="0">
            <a:spAutoFit/>
          </a:bodyPr>
          <a:lstStyle/>
          <a:p>
            <a:pPr algn="ctr"/>
            <a:r>
              <a:rPr lang="fr-FR" sz="3200" b="1" spc="50" dirty="0" smtClean="0">
                <a:ln w="12700" cmpd="sng">
                  <a:solidFill>
                    <a:schemeClr val="bg1">
                      <a:lumMod val="85000"/>
                      <a:lumOff val="15000"/>
                    </a:schemeClr>
                  </a:solidFill>
                  <a:prstDash val="solid"/>
                </a:ln>
                <a:effectLst>
                  <a:glow rad="53100">
                    <a:schemeClr val="accent6">
                      <a:satMod val="180000"/>
                      <a:alpha val="30000"/>
                    </a:schemeClr>
                  </a:glow>
                </a:effectLst>
                <a:latin typeface="Gill Sans MT" pitchFamily="34" charset="0"/>
              </a:rPr>
              <a:t>Définition</a:t>
            </a:r>
            <a:endParaRPr lang="fr-FR" sz="3200" b="1" spc="50" dirty="0">
              <a:ln w="12700" cmpd="sng">
                <a:solidFill>
                  <a:schemeClr val="bg1">
                    <a:lumMod val="85000"/>
                    <a:lumOff val="15000"/>
                  </a:schemeClr>
                </a:solidFill>
                <a:prstDash val="solid"/>
              </a:ln>
              <a:effectLst>
                <a:glow rad="53100">
                  <a:schemeClr val="accent6">
                    <a:satMod val="180000"/>
                    <a:alpha val="30000"/>
                  </a:schemeClr>
                </a:glow>
              </a:effectLst>
              <a:latin typeface="Gill Sans MT" pitchFamily="34" charset="0"/>
            </a:endParaRPr>
          </a:p>
        </p:txBody>
      </p:sp>
    </p:spTree>
    <p:extLst>
      <p:ext uri="{BB962C8B-B14F-4D97-AF65-F5344CB8AC3E}">
        <p14:creationId xmlns:p14="http://schemas.microsoft.com/office/powerpoint/2010/main" val="7935432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7924800" cy="940966"/>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3200" b="1" cap="none" spc="0" dirty="0" smtClean="0">
                <a:ln>
                  <a:prstDash val="solid"/>
                </a:ln>
                <a:solidFill>
                  <a:schemeClr val="tx2">
                    <a:lumMod val="60000"/>
                    <a:lumOff val="40000"/>
                  </a:schemeClr>
                </a:solidFill>
                <a:effectLst>
                  <a:outerShdw blurRad="88000" dist="50800" dir="5040000" algn="tl">
                    <a:schemeClr val="accent4">
                      <a:tint val="80000"/>
                      <a:satMod val="250000"/>
                      <a:alpha val="45000"/>
                    </a:schemeClr>
                  </a:outerShdw>
                </a:effectLst>
              </a:rPr>
              <a:t>Compétences requises</a:t>
            </a:r>
            <a:endParaRPr lang="fr-FR" sz="3200" b="1" cap="none" spc="0" dirty="0">
              <a:ln>
                <a:prstDash val="solid"/>
              </a:ln>
              <a:solidFill>
                <a:schemeClr val="tx2">
                  <a:lumMod val="60000"/>
                  <a:lumOff val="40000"/>
                </a:schemeClr>
              </a:solidFill>
              <a:effectLst>
                <a:outerShdw blurRad="88000" dist="50800" dir="5040000" algn="tl">
                  <a:schemeClr val="accent4">
                    <a:tint val="80000"/>
                    <a:satMod val="250000"/>
                    <a:alpha val="45000"/>
                  </a:schemeClr>
                </a:outerShdw>
              </a:effectLst>
            </a:endParaRPr>
          </a:p>
        </p:txBody>
      </p:sp>
      <p:sp>
        <p:nvSpPr>
          <p:cNvPr id="3" name="Espace réservé du contenu 2"/>
          <p:cNvSpPr>
            <a:spLocks noGrp="1"/>
          </p:cNvSpPr>
          <p:nvPr>
            <p:ph sz="quarter" idx="13"/>
          </p:nvPr>
        </p:nvSpPr>
        <p:spPr>
          <a:xfrm>
            <a:off x="611560" y="1484784"/>
            <a:ext cx="7924800" cy="4277072"/>
          </a:xfrm>
        </p:spPr>
        <p:txBody>
          <a:bodyPr>
            <a:normAutofit lnSpcReduction="10000"/>
          </a:bodyPr>
          <a:lstStyle/>
          <a:p>
            <a:pPr marL="0" indent="0" algn="ctr">
              <a:buNone/>
            </a:pPr>
            <a:r>
              <a:rPr lang="fr-FR" sz="1800" dirty="0">
                <a:latin typeface="Gill Sans MT" pitchFamily="34" charset="0"/>
              </a:rPr>
              <a:t>L'activité nécessite de respecter et faire respecter les consignes de sécurité et d'hygiène en ce qui concerne les matériels, les locaux utilisés et les personnes. Connaître les gestes d'urgence et de secours, les techniques d'éveil de l'enfant et d'expression corporelle, les droits de l'enfant et de protection des mineurs</a:t>
            </a:r>
            <a:r>
              <a:rPr lang="fr-FR" sz="1800" dirty="0" smtClean="0">
                <a:latin typeface="Gill Sans MT" pitchFamily="34" charset="0"/>
              </a:rPr>
              <a:t>.</a:t>
            </a:r>
          </a:p>
          <a:p>
            <a:pPr marL="0" indent="0" algn="ctr">
              <a:buNone/>
            </a:pPr>
            <a:r>
              <a:rPr lang="fr-FR" sz="1800" dirty="0" smtClean="0">
                <a:latin typeface="Gill Sans MT" pitchFamily="34" charset="0"/>
              </a:rPr>
              <a:t>Il doit aussi : </a:t>
            </a:r>
          </a:p>
          <a:p>
            <a:pPr marL="0" indent="0" algn="ctr">
              <a:buNone/>
            </a:pPr>
            <a:r>
              <a:rPr lang="fr-FR" sz="1800" dirty="0" smtClean="0">
                <a:latin typeface="Gill Sans MT" pitchFamily="34" charset="0"/>
              </a:rPr>
              <a:t> - organiser et concevoir des évènements</a:t>
            </a:r>
          </a:p>
          <a:p>
            <a:pPr algn="ctr">
              <a:buFontTx/>
              <a:buChar char="-"/>
            </a:pPr>
            <a:r>
              <a:rPr lang="fr-FR" sz="1800" dirty="0" smtClean="0">
                <a:latin typeface="Gill Sans MT" pitchFamily="34" charset="0"/>
              </a:rPr>
              <a:t>aménager des </a:t>
            </a:r>
            <a:r>
              <a:rPr lang="fr-FR" sz="1800" dirty="0">
                <a:latin typeface="Gill Sans MT" pitchFamily="34" charset="0"/>
              </a:rPr>
              <a:t>espaces </a:t>
            </a:r>
            <a:r>
              <a:rPr lang="fr-FR" sz="1800" dirty="0" smtClean="0">
                <a:latin typeface="Gill Sans MT" pitchFamily="34" charset="0"/>
              </a:rPr>
              <a:t>d’activités </a:t>
            </a:r>
          </a:p>
          <a:p>
            <a:pPr algn="ctr">
              <a:buFontTx/>
              <a:buChar char="-"/>
            </a:pPr>
            <a:r>
              <a:rPr lang="fr-FR" sz="1800" dirty="0" smtClean="0">
                <a:latin typeface="Gill Sans MT" pitchFamily="34" charset="0"/>
              </a:rPr>
              <a:t>planifier </a:t>
            </a:r>
            <a:r>
              <a:rPr lang="fr-FR" sz="1800" dirty="0">
                <a:latin typeface="Gill Sans MT" pitchFamily="34" charset="0"/>
              </a:rPr>
              <a:t>les activités en fonction des contraintes du centre</a:t>
            </a:r>
          </a:p>
          <a:p>
            <a:pPr algn="ctr">
              <a:buFontTx/>
              <a:buChar char="-"/>
            </a:pPr>
            <a:r>
              <a:rPr lang="fr-FR" sz="1800" dirty="0" smtClean="0">
                <a:latin typeface="Gill Sans MT" pitchFamily="34" charset="0"/>
              </a:rPr>
              <a:t>suivre </a:t>
            </a:r>
            <a:r>
              <a:rPr lang="fr-FR" sz="1800" dirty="0">
                <a:latin typeface="Gill Sans MT" pitchFamily="34" charset="0"/>
              </a:rPr>
              <a:t>et évaluer les activités des </a:t>
            </a:r>
            <a:r>
              <a:rPr lang="fr-FR" sz="1800" dirty="0" smtClean="0">
                <a:latin typeface="Gill Sans MT" pitchFamily="34" charset="0"/>
              </a:rPr>
              <a:t>agents</a:t>
            </a:r>
          </a:p>
          <a:p>
            <a:pPr algn="ctr">
              <a:buFontTx/>
              <a:buChar char="-"/>
            </a:pPr>
            <a:r>
              <a:rPr lang="fr-FR" sz="1800" dirty="0">
                <a:latin typeface="Gill Sans MT" pitchFamily="34" charset="0"/>
              </a:rPr>
              <a:t>Élaborer le règlement intérieur et veiller à son </a:t>
            </a:r>
            <a:r>
              <a:rPr lang="fr-FR" sz="1800" dirty="0" smtClean="0">
                <a:latin typeface="Gill Sans MT" pitchFamily="34" charset="0"/>
              </a:rPr>
              <a:t>application</a:t>
            </a:r>
          </a:p>
          <a:p>
            <a:pPr algn="ctr">
              <a:buFontTx/>
              <a:buChar char="-"/>
            </a:pPr>
            <a:r>
              <a:rPr lang="fr-FR" sz="1800" dirty="0">
                <a:latin typeface="Gill Sans MT" pitchFamily="34" charset="0"/>
              </a:rPr>
              <a:t>Construire et coordonner l’ensemble des activités produites par </a:t>
            </a:r>
            <a:r>
              <a:rPr lang="fr-FR" sz="1800" dirty="0" smtClean="0">
                <a:latin typeface="Gill Sans MT" pitchFamily="34" charset="0"/>
              </a:rPr>
              <a:t>l’équipe</a:t>
            </a:r>
          </a:p>
          <a:p>
            <a:pPr algn="ctr">
              <a:buFontTx/>
              <a:buChar char="-"/>
            </a:pPr>
            <a:r>
              <a:rPr lang="fr-FR" sz="1800" dirty="0" smtClean="0">
                <a:latin typeface="Gill Sans MT" pitchFamily="34" charset="0"/>
              </a:rPr>
              <a:t>Gérer la partie administrative &amp; financière</a:t>
            </a:r>
            <a:endParaRPr lang="fr-FR" sz="1800" dirty="0">
              <a:latin typeface="Gill Sans MT" pitchFamily="34" charset="0"/>
            </a:endParaRPr>
          </a:p>
          <a:p>
            <a:pPr algn="ctr">
              <a:buFontTx/>
              <a:buChar char="-"/>
            </a:pPr>
            <a:endParaRPr lang="fr-FR" dirty="0">
              <a:latin typeface="Gill Sans MT" pitchFamily="34" charset="0"/>
            </a:endParaRPr>
          </a:p>
          <a:p>
            <a:pPr algn="ctr">
              <a:buFontTx/>
              <a:buChar char="-"/>
            </a:pPr>
            <a:endParaRPr lang="fr-FR" dirty="0">
              <a:latin typeface="Gill Sans MT" pitchFamily="34" charset="0"/>
            </a:endParaRPr>
          </a:p>
        </p:txBody>
      </p:sp>
    </p:spTree>
    <p:extLst>
      <p:ext uri="{BB962C8B-B14F-4D97-AF65-F5344CB8AC3E}">
        <p14:creationId xmlns:p14="http://schemas.microsoft.com/office/powerpoint/2010/main" val="4557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400" b="1" cap="none" spc="0" dirty="0" smtClean="0">
                <a:ln w="11430"/>
                <a:solidFill>
                  <a:schemeClr val="tx2">
                    <a:lumMod val="60000"/>
                    <a:lumOff val="40000"/>
                  </a:schemeClr>
                </a:solidFill>
                <a:effectLst>
                  <a:outerShdw blurRad="50800" dist="39000" dir="5460000" algn="tl">
                    <a:srgbClr val="000000">
                      <a:alpha val="38000"/>
                    </a:srgbClr>
                  </a:outerShdw>
                </a:effectLst>
              </a:rPr>
              <a:t>Ses activités</a:t>
            </a:r>
            <a:endParaRPr lang="fr-FR" sz="44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3" name="Espace réservé du contenu 2"/>
          <p:cNvSpPr>
            <a:spLocks noGrp="1"/>
          </p:cNvSpPr>
          <p:nvPr>
            <p:ph sz="quarter" idx="13"/>
          </p:nvPr>
        </p:nvSpPr>
        <p:spPr/>
        <p:txBody>
          <a:bodyPr>
            <a:normAutofit/>
          </a:bodyPr>
          <a:lstStyle/>
          <a:p>
            <a:pPr marL="0" indent="0" algn="ctr">
              <a:buNone/>
            </a:pPr>
            <a:r>
              <a:rPr lang="fr-FR" sz="1800" dirty="0">
                <a:latin typeface="Gill Sans MT" pitchFamily="34" charset="0"/>
              </a:rPr>
              <a:t>Il dirige un centre de vacances ou de loisirs pour enfants ou adolescents, est chargé de l'organisation pratique matérielle des activités (espaces, moyens...). </a:t>
            </a:r>
            <a:r>
              <a:rPr lang="fr-FR" sz="1800" dirty="0" smtClean="0">
                <a:latin typeface="Gill Sans MT" pitchFamily="34" charset="0"/>
              </a:rPr>
              <a:t>    Il peut </a:t>
            </a:r>
            <a:r>
              <a:rPr lang="fr-FR" sz="1800" dirty="0">
                <a:latin typeface="Gill Sans MT" pitchFamily="34" charset="0"/>
              </a:rPr>
              <a:t>être spécialisé dans certaines activités ou doit adapter les prestations à un public donné. Selon le niveau de responsabilité, </a:t>
            </a:r>
            <a:r>
              <a:rPr lang="fr-FR" sz="1800" dirty="0" smtClean="0">
                <a:latin typeface="Gill Sans MT" pitchFamily="34" charset="0"/>
              </a:rPr>
              <a:t> il peut </a:t>
            </a:r>
            <a:r>
              <a:rPr lang="fr-FR" sz="1800" dirty="0">
                <a:latin typeface="Gill Sans MT" pitchFamily="34" charset="0"/>
              </a:rPr>
              <a:t>élaborer et organiser un projet d'animation, coordonner des activités et encadrer une équipe d'animateurs.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1126">
            <a:off x="899592" y="3429000"/>
            <a:ext cx="2286000"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733"/>
          <a:stretch/>
        </p:blipFill>
        <p:spPr bwMode="auto">
          <a:xfrm rot="246896">
            <a:off x="4854884" y="3510026"/>
            <a:ext cx="3801478" cy="2000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9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20888"/>
            <a:ext cx="7924800" cy="1143000"/>
          </a:xfrm>
        </p:spPr>
        <p:txBody>
          <a:bodyPr/>
          <a:lstStyle/>
          <a:p>
            <a:pPr algn="ctr"/>
            <a:r>
              <a:rPr lang="fr-FR" sz="3600" b="1" cap="none" spc="0" dirty="0" smtClean="0">
                <a:ln w="1905"/>
                <a:solidFill>
                  <a:schemeClr val="tx2">
                    <a:lumMod val="40000"/>
                    <a:lumOff val="60000"/>
                  </a:schemeClr>
                </a:solidFill>
                <a:effectLst>
                  <a:innerShdw blurRad="69850" dist="43180" dir="5400000">
                    <a:srgbClr val="000000">
                      <a:alpha val="65000"/>
                    </a:srgbClr>
                  </a:innerShdw>
                </a:effectLst>
              </a:rPr>
              <a:t>Formation</a:t>
            </a:r>
            <a:endParaRPr lang="fr-FR" sz="3600" b="1" cap="none" spc="0" dirty="0">
              <a:ln w="1905"/>
              <a:solidFill>
                <a:schemeClr val="tx2">
                  <a:lumMod val="40000"/>
                  <a:lumOff val="60000"/>
                </a:schemeClr>
              </a:solidFill>
              <a:effectLst>
                <a:innerShdw blurRad="69850" dist="43180" dir="5400000">
                  <a:srgbClr val="000000">
                    <a:alpha val="65000"/>
                  </a:srgbClr>
                </a:innerShdw>
              </a:effectLst>
            </a:endParaRPr>
          </a:p>
        </p:txBody>
      </p:sp>
      <p:sp>
        <p:nvSpPr>
          <p:cNvPr id="3" name="Espace réservé du contenu 2"/>
          <p:cNvSpPr>
            <a:spLocks noGrp="1"/>
          </p:cNvSpPr>
          <p:nvPr>
            <p:ph sz="quarter" idx="13"/>
          </p:nvPr>
        </p:nvSpPr>
        <p:spPr>
          <a:xfrm>
            <a:off x="539552" y="3645024"/>
            <a:ext cx="7924800" cy="1828800"/>
          </a:xfrm>
        </p:spPr>
        <p:txBody>
          <a:bodyPr/>
          <a:lstStyle/>
          <a:p>
            <a:pPr marL="0" indent="0" algn="ctr">
              <a:buNone/>
            </a:pPr>
            <a:r>
              <a:rPr lang="fr-FR" dirty="0" smtClean="0">
                <a:latin typeface="Gill Sans MT" pitchFamily="34" charset="0"/>
              </a:rPr>
              <a:t> </a:t>
            </a:r>
            <a:r>
              <a:rPr lang="fr-FR" dirty="0">
                <a:latin typeface="Gill Sans MT" pitchFamily="34" charset="0"/>
              </a:rPr>
              <a:t>Un Brevet ou Diplôme d'Etat dans le secteur de l'animation (Brevet d'Aptitude à la Fonction d'Animateur (</a:t>
            </a:r>
            <a:r>
              <a:rPr lang="fr-FR" b="1" dirty="0">
                <a:latin typeface="Gill Sans MT" pitchFamily="34" charset="0"/>
              </a:rPr>
              <a:t>BAFA</a:t>
            </a:r>
            <a:r>
              <a:rPr lang="fr-FR" dirty="0">
                <a:latin typeface="Gill Sans MT" pitchFamily="34" charset="0"/>
              </a:rPr>
              <a:t>), Brevet d'Etat d'Animateur Technicien de l'Education Populaire et de la jeunesse (</a:t>
            </a:r>
            <a:r>
              <a:rPr lang="fr-FR" b="1" dirty="0">
                <a:latin typeface="Gill Sans MT" pitchFamily="34" charset="0"/>
              </a:rPr>
              <a:t>BEATEP</a:t>
            </a:r>
            <a:r>
              <a:rPr lang="fr-FR" dirty="0">
                <a:latin typeface="Gill Sans MT" pitchFamily="34" charset="0"/>
              </a:rPr>
              <a:t>), Diplôme d'Etat aux Fonctions d'Animation (</a:t>
            </a:r>
            <a:r>
              <a:rPr lang="fr-FR" b="1" dirty="0">
                <a:latin typeface="Gill Sans MT" pitchFamily="34" charset="0"/>
              </a:rPr>
              <a:t>DEFA</a:t>
            </a:r>
            <a:r>
              <a:rPr lang="fr-FR" dirty="0">
                <a:latin typeface="Gill Sans MT" pitchFamily="34" charset="0"/>
              </a:rPr>
              <a:t>), ...) peut être suffisant, mais il est préférable d'avoir le Brevet d'Aptitude à la Fonction de Directeur (</a:t>
            </a:r>
            <a:r>
              <a:rPr lang="fr-FR" b="1" dirty="0">
                <a:effectLst>
                  <a:outerShdw blurRad="38100" dist="38100" dir="2700000" algn="tl">
                    <a:srgbClr val="000000">
                      <a:alpha val="43137"/>
                    </a:srgbClr>
                  </a:outerShdw>
                </a:effectLst>
                <a:latin typeface="Gill Sans MT" pitchFamily="34" charset="0"/>
              </a:rPr>
              <a:t>BAFD</a:t>
            </a:r>
            <a:r>
              <a:rPr lang="fr-FR" dirty="0">
                <a:latin typeface="Gill Sans MT" pitchFamily="34" charset="0"/>
              </a:rPr>
              <a:t>) pour les fonctions d'encadrement de centres de vacances et de loisirs</a:t>
            </a:r>
            <a:r>
              <a:rPr lang="fr-FR" dirty="0" smtClean="0">
                <a:latin typeface="Gill Sans MT" pitchFamily="34" charset="0"/>
              </a:rPr>
              <a:t>.</a:t>
            </a:r>
          </a:p>
          <a:p>
            <a:pPr marL="0" indent="0" algn="ctr">
              <a:buNone/>
            </a:pPr>
            <a:endParaRPr lang="fr-FR" dirty="0">
              <a:latin typeface="Gill Sans MT" pitchFamily="34" charset="0"/>
            </a:endParaRPr>
          </a:p>
        </p:txBody>
      </p:sp>
      <p:sp>
        <p:nvSpPr>
          <p:cNvPr id="4" name="ZoneTexte 3"/>
          <p:cNvSpPr txBox="1"/>
          <p:nvPr/>
        </p:nvSpPr>
        <p:spPr>
          <a:xfrm>
            <a:off x="366936" y="175367"/>
            <a:ext cx="8136904" cy="584775"/>
          </a:xfrm>
          <a:prstGeom prst="rect">
            <a:avLst/>
          </a:prstGeom>
          <a:noFill/>
        </p:spPr>
        <p:txBody>
          <a:bodyPr wrap="square" rtlCol="0">
            <a:spAutoFit/>
          </a:bodyPr>
          <a:lstStyle/>
          <a:p>
            <a:pPr algn="ctr"/>
            <a:r>
              <a:rPr lang="fr-FR" sz="3200" b="1" dirty="0" smtClean="0">
                <a:ln w="1905"/>
                <a:solidFill>
                  <a:schemeClr val="tx2">
                    <a:lumMod val="40000"/>
                    <a:lumOff val="60000"/>
                  </a:schemeClr>
                </a:solidFill>
                <a:effectLst>
                  <a:innerShdw blurRad="69850" dist="43180" dir="5400000">
                    <a:srgbClr val="000000">
                      <a:alpha val="65000"/>
                    </a:srgbClr>
                  </a:innerShdw>
                </a:effectLst>
              </a:rPr>
              <a:t>Qualités requises</a:t>
            </a:r>
            <a:endParaRPr lang="fr-FR" sz="3200" b="1" dirty="0">
              <a:ln w="1905"/>
              <a:solidFill>
                <a:schemeClr val="tx2">
                  <a:lumMod val="40000"/>
                  <a:lumOff val="60000"/>
                </a:schemeClr>
              </a:solidFill>
              <a:effectLst>
                <a:innerShdw blurRad="69850" dist="43180" dir="5400000">
                  <a:srgbClr val="000000">
                    <a:alpha val="65000"/>
                  </a:srgbClr>
                </a:innerShdw>
              </a:effectLst>
            </a:endParaRPr>
          </a:p>
        </p:txBody>
      </p:sp>
      <p:sp>
        <p:nvSpPr>
          <p:cNvPr id="5" name="ZoneTexte 4"/>
          <p:cNvSpPr txBox="1"/>
          <p:nvPr/>
        </p:nvSpPr>
        <p:spPr>
          <a:xfrm>
            <a:off x="827584" y="760142"/>
            <a:ext cx="7272808" cy="2031325"/>
          </a:xfrm>
          <a:prstGeom prst="rect">
            <a:avLst/>
          </a:prstGeom>
          <a:noFill/>
        </p:spPr>
        <p:txBody>
          <a:bodyPr wrap="square" rtlCol="0">
            <a:spAutoFit/>
          </a:bodyPr>
          <a:lstStyle/>
          <a:p>
            <a:pPr marL="285750" indent="-285750" algn="ctr">
              <a:buFont typeface="Arial" pitchFamily="34" charset="0"/>
              <a:buChar char="•"/>
            </a:pPr>
            <a:r>
              <a:rPr lang="fr-FR" dirty="0" smtClean="0"/>
              <a:t>Autonome dans l’activité quotidienne et l’organisation du travail,</a:t>
            </a:r>
          </a:p>
          <a:p>
            <a:pPr algn="ctr"/>
            <a:r>
              <a:rPr lang="fr-FR" dirty="0" smtClean="0"/>
              <a:t>• Capacité relationnelle et de communication,</a:t>
            </a:r>
          </a:p>
          <a:p>
            <a:pPr algn="ctr"/>
            <a:r>
              <a:rPr lang="fr-FR" dirty="0" smtClean="0"/>
              <a:t>• Aptitude à l’encadrement et au management,</a:t>
            </a:r>
          </a:p>
          <a:p>
            <a:pPr algn="ctr"/>
            <a:r>
              <a:rPr lang="fr-FR" dirty="0" smtClean="0"/>
              <a:t>• Connaissances des règles d’hygiène et de sécurité,</a:t>
            </a:r>
          </a:p>
          <a:p>
            <a:pPr algn="ctr"/>
            <a:r>
              <a:rPr lang="fr-FR" dirty="0" smtClean="0"/>
              <a:t>•    Disponible</a:t>
            </a:r>
          </a:p>
          <a:p>
            <a:pPr marL="285750" indent="-285750" algn="ctr">
              <a:buFont typeface="Arial" pitchFamily="34" charset="0"/>
              <a:buChar char="•"/>
            </a:pPr>
            <a:r>
              <a:rPr lang="fr-FR" dirty="0" smtClean="0"/>
              <a:t>Organisé</a:t>
            </a:r>
          </a:p>
          <a:p>
            <a:pPr marL="285750" indent="-285750" algn="ctr">
              <a:buFont typeface="Arial" pitchFamily="34" charset="0"/>
              <a:buChar char="•"/>
            </a:pPr>
            <a:r>
              <a:rPr lang="fr-FR" dirty="0" smtClean="0"/>
              <a:t>Rigoureux</a:t>
            </a:r>
            <a:endParaRPr lang="fr-FR" dirty="0"/>
          </a:p>
        </p:txBody>
      </p:sp>
    </p:spTree>
    <p:extLst>
      <p:ext uri="{BB962C8B-B14F-4D97-AF65-F5344CB8AC3E}">
        <p14:creationId xmlns:p14="http://schemas.microsoft.com/office/powerpoint/2010/main" val="2486971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7924800" cy="1143000"/>
          </a:xfrm>
        </p:spPr>
        <p:txBody>
          <a:bodyPr/>
          <a:lstStyle/>
          <a:p>
            <a:pPr algn="ctr"/>
            <a:r>
              <a:rPr lang="fr-FR" sz="4000" b="1" spc="0"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rPr>
              <a:t>Interview</a:t>
            </a:r>
            <a:endParaRPr lang="fr-FR" sz="4000" b="1" spc="0"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endParaRPr>
          </a:p>
        </p:txBody>
      </p:sp>
      <p:sp>
        <p:nvSpPr>
          <p:cNvPr id="3" name="Espace réservé du contenu 2"/>
          <p:cNvSpPr>
            <a:spLocks noGrp="1"/>
          </p:cNvSpPr>
          <p:nvPr>
            <p:ph sz="quarter" idx="13"/>
          </p:nvPr>
        </p:nvSpPr>
        <p:spPr>
          <a:xfrm>
            <a:off x="609600" y="1412776"/>
            <a:ext cx="7924800" cy="4302224"/>
          </a:xfrm>
        </p:spPr>
        <p:txBody>
          <a:bodyPr>
            <a:normAutofit fontScale="77500" lnSpcReduction="20000"/>
          </a:bodyPr>
          <a:lstStyle/>
          <a:p>
            <a:pPr marL="0" indent="0" algn="ctr">
              <a:buNone/>
            </a:pPr>
            <a:r>
              <a:rPr lang="fr-FR" sz="2100" i="1" dirty="0">
                <a:latin typeface="Gill Sans MT" pitchFamily="34" charset="0"/>
              </a:rPr>
              <a:t>Isabelle </a:t>
            </a:r>
            <a:r>
              <a:rPr lang="fr-FR" sz="2100" i="1" dirty="0" err="1">
                <a:latin typeface="Gill Sans MT" pitchFamily="34" charset="0"/>
              </a:rPr>
              <a:t>Grodsziski</a:t>
            </a:r>
            <a:r>
              <a:rPr lang="fr-FR" sz="2100" i="1" dirty="0">
                <a:latin typeface="Gill Sans MT" pitchFamily="34" charset="0"/>
              </a:rPr>
              <a:t> (33 </a:t>
            </a:r>
            <a:r>
              <a:rPr lang="fr-FR" sz="2100" i="1" dirty="0" smtClean="0">
                <a:latin typeface="Gill Sans MT" pitchFamily="34" charset="0"/>
              </a:rPr>
              <a:t>ans), Responsable </a:t>
            </a:r>
            <a:r>
              <a:rPr lang="fr-FR" sz="2100" i="1" dirty="0">
                <a:latin typeface="Gill Sans MT" pitchFamily="34" charset="0"/>
              </a:rPr>
              <a:t>d'un centre de </a:t>
            </a:r>
            <a:r>
              <a:rPr lang="fr-FR" sz="2100" i="1" dirty="0" smtClean="0">
                <a:latin typeface="Gill Sans MT" pitchFamily="34" charset="0"/>
              </a:rPr>
              <a:t>loisirs à Sin-le-Noble</a:t>
            </a:r>
          </a:p>
          <a:p>
            <a:pPr marL="0" indent="0" algn="ctr">
              <a:buNone/>
            </a:pPr>
            <a:endParaRPr lang="fr-FR" sz="2300" i="1" dirty="0" smtClean="0">
              <a:latin typeface="Gill Sans MT" pitchFamily="34" charset="0"/>
            </a:endParaRPr>
          </a:p>
          <a:p>
            <a:r>
              <a:rPr lang="fr-FR" sz="2300" i="1" u="sng" dirty="0" smtClean="0">
                <a:latin typeface="Gill Sans MT" pitchFamily="34" charset="0"/>
              </a:rPr>
              <a:t>Son parcours</a:t>
            </a:r>
            <a:r>
              <a:rPr lang="fr-FR" sz="2300" i="1" dirty="0" smtClean="0">
                <a:latin typeface="Gill Sans MT" pitchFamily="34" charset="0"/>
              </a:rPr>
              <a:t> : </a:t>
            </a:r>
          </a:p>
          <a:p>
            <a:pPr marL="0" indent="0">
              <a:buNone/>
            </a:pPr>
            <a:r>
              <a:rPr lang="fr-FR" sz="2300" i="1" dirty="0">
                <a:latin typeface="Gill Sans MT" pitchFamily="34" charset="0"/>
              </a:rPr>
              <a:t>J'ai obtenu un Bac Economique et Social, puis j'ai entamé des études universitaires mais je ne les ai jamais finies. En parallèle, j'étais animatrice depuis l'âge de 16 ans, de manière bénévole pendant les vacances d'été, puis j'ai passé le BAFA. Actuellement je suis en formation BP JEPS</a:t>
            </a:r>
            <a:r>
              <a:rPr lang="fr-FR" sz="2300" i="1" dirty="0" smtClean="0">
                <a:latin typeface="Gill Sans MT" pitchFamily="34" charset="0"/>
              </a:rPr>
              <a:t>.</a:t>
            </a:r>
          </a:p>
          <a:p>
            <a:r>
              <a:rPr lang="fr-FR" sz="2300" i="1" u="sng" dirty="0" smtClean="0">
                <a:latin typeface="Gill Sans MT" pitchFamily="34" charset="0"/>
              </a:rPr>
              <a:t>Sa formation </a:t>
            </a:r>
            <a:r>
              <a:rPr lang="fr-FR" sz="2300" i="1" dirty="0" smtClean="0">
                <a:latin typeface="Gill Sans MT" pitchFamily="34" charset="0"/>
              </a:rPr>
              <a:t>:</a:t>
            </a:r>
          </a:p>
          <a:p>
            <a:pPr marL="0" indent="0">
              <a:buNone/>
            </a:pPr>
            <a:r>
              <a:rPr lang="fr-FR" sz="2300" i="1" dirty="0">
                <a:latin typeface="Gill Sans MT" pitchFamily="34" charset="0"/>
              </a:rPr>
              <a:t>Du BAFD (brevet d'aptitude aux fonctions de directeur) et le BP JEPS Loisirs tous publics option mise en synergie des actions éducatives.</a:t>
            </a:r>
          </a:p>
          <a:p>
            <a:pPr marL="0" indent="0">
              <a:buNone/>
            </a:pPr>
            <a:r>
              <a:rPr lang="fr-FR" sz="2300" i="1" dirty="0">
                <a:latin typeface="Gill Sans MT" pitchFamily="34" charset="0"/>
              </a:rPr>
              <a:t>La différence est que le BP JEPS est un diplôme professionnel, la formation est plus longue (18 mois) alors que le BAFD se déroule en trois temps, d'une semaine chacun.</a:t>
            </a:r>
          </a:p>
          <a:p>
            <a:pPr marL="0" indent="0">
              <a:buNone/>
            </a:pPr>
            <a:r>
              <a:rPr lang="fr-FR" sz="2300" i="1" dirty="0">
                <a:latin typeface="Gill Sans MT" pitchFamily="34" charset="0"/>
              </a:rPr>
              <a:t>Par ailleurs, le BAFD est un brevet, il ne permet donc que la pratique occasionnelle du métier. </a:t>
            </a:r>
            <a:endParaRPr lang="fr-FR" sz="2300" i="1" dirty="0" smtClean="0">
              <a:latin typeface="Gill Sans MT" pitchFamily="34" charset="0"/>
            </a:endParaRPr>
          </a:p>
          <a:p>
            <a:pPr marL="0" indent="0">
              <a:buNone/>
            </a:pPr>
            <a:endParaRPr lang="fr-FR" sz="1800" i="1" dirty="0">
              <a:latin typeface="Gill Sans MT" pitchFamily="34" charset="0"/>
            </a:endParaRPr>
          </a:p>
        </p:txBody>
      </p:sp>
    </p:spTree>
    <p:extLst>
      <p:ext uri="{BB962C8B-B14F-4D97-AF65-F5344CB8AC3E}">
        <p14:creationId xmlns:p14="http://schemas.microsoft.com/office/powerpoint/2010/main" val="334066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3"/>
          </p:nvPr>
        </p:nvSpPr>
        <p:spPr>
          <a:xfrm>
            <a:off x="539552" y="908720"/>
            <a:ext cx="7994848" cy="4806280"/>
          </a:xfrm>
        </p:spPr>
        <p:txBody>
          <a:bodyPr>
            <a:normAutofit lnSpcReduction="10000"/>
          </a:bodyPr>
          <a:lstStyle/>
          <a:p>
            <a:r>
              <a:rPr lang="fr-FR" sz="1800" i="1" u="sng" dirty="0" smtClean="0">
                <a:latin typeface="Gill Sans MT" pitchFamily="34" charset="0"/>
              </a:rPr>
              <a:t>Les qualités nécessaires </a:t>
            </a:r>
            <a:r>
              <a:rPr lang="fr-FR" sz="1800" dirty="0" smtClean="0">
                <a:latin typeface="Gill Sans MT" pitchFamily="34" charset="0"/>
              </a:rPr>
              <a:t>:</a:t>
            </a:r>
          </a:p>
          <a:p>
            <a:pPr marL="0" indent="0">
              <a:buNone/>
            </a:pPr>
            <a:r>
              <a:rPr lang="fr-FR" sz="1800" i="1" dirty="0">
                <a:latin typeface="Gill Sans MT" pitchFamily="34" charset="0"/>
              </a:rPr>
              <a:t>Avoir le sens de l'écoute, le sens de l'adaptation, savoir se remettre en question pour avancer, avoir de l'imagination, être diplomate et aimer ce que l'on fait</a:t>
            </a:r>
            <a:r>
              <a:rPr lang="fr-FR" sz="1800" i="1" dirty="0" smtClean="0">
                <a:latin typeface="Gill Sans MT" pitchFamily="34" charset="0"/>
              </a:rPr>
              <a:t>.</a:t>
            </a:r>
          </a:p>
          <a:p>
            <a:r>
              <a:rPr lang="fr-FR" sz="1800" i="1" u="sng" dirty="0" smtClean="0">
                <a:latin typeface="Gill Sans MT" pitchFamily="34" charset="0"/>
              </a:rPr>
              <a:t>Les inconvénients du métier </a:t>
            </a:r>
            <a:r>
              <a:rPr lang="fr-FR" sz="1800" i="1" dirty="0" smtClean="0">
                <a:latin typeface="Gill Sans MT" pitchFamily="34" charset="0"/>
              </a:rPr>
              <a:t>:</a:t>
            </a:r>
          </a:p>
          <a:p>
            <a:pPr marL="0" indent="0">
              <a:buNone/>
            </a:pPr>
            <a:r>
              <a:rPr lang="fr-FR" sz="1800" i="1" dirty="0">
                <a:latin typeface="Gill Sans MT" pitchFamily="34" charset="0"/>
              </a:rPr>
              <a:t>C'est un peu frustrant de ne pas être souvent sur le terrain avec les </a:t>
            </a:r>
            <a:r>
              <a:rPr lang="fr-FR" sz="1800" i="1" dirty="0" err="1">
                <a:latin typeface="Gill Sans MT" pitchFamily="34" charset="0"/>
              </a:rPr>
              <a:t>enfants.Les</a:t>
            </a:r>
            <a:r>
              <a:rPr lang="fr-FR" sz="1800" i="1" dirty="0">
                <a:latin typeface="Gill Sans MT" pitchFamily="34" charset="0"/>
              </a:rPr>
              <a:t> horaires sont également assez contraignants, les plus grosses périodes de travail sont pendant les vacances scolaires, c'est donc difficilement conciliable avec une vie de famille</a:t>
            </a:r>
            <a:r>
              <a:rPr lang="fr-FR" sz="1800" i="1" dirty="0" smtClean="0">
                <a:latin typeface="Gill Sans MT" pitchFamily="34" charset="0"/>
              </a:rPr>
              <a:t>.</a:t>
            </a:r>
          </a:p>
          <a:p>
            <a:r>
              <a:rPr lang="fr-FR" sz="1800" i="1" u="sng" dirty="0" smtClean="0">
                <a:latin typeface="Gill Sans MT" pitchFamily="34" charset="0"/>
              </a:rPr>
              <a:t>Son salaire </a:t>
            </a:r>
            <a:r>
              <a:rPr lang="fr-FR" sz="1800" i="1" dirty="0" smtClean="0">
                <a:latin typeface="Gill Sans MT" pitchFamily="34" charset="0"/>
              </a:rPr>
              <a:t>:</a:t>
            </a:r>
          </a:p>
          <a:p>
            <a:pPr marL="0" indent="0">
              <a:buNone/>
            </a:pPr>
            <a:r>
              <a:rPr lang="fr-FR" sz="1800" i="1" dirty="0">
                <a:latin typeface="Gill Sans MT" pitchFamily="34" charset="0"/>
              </a:rPr>
              <a:t>Il dépend de la structure mais aux alentours de 1600-2000 euros/mois.</a:t>
            </a:r>
          </a:p>
          <a:p>
            <a:r>
              <a:rPr lang="fr-FR" sz="1800" i="1" u="sng" dirty="0" smtClean="0">
                <a:latin typeface="Gill Sans MT" pitchFamily="34" charset="0"/>
              </a:rPr>
              <a:t>Un conseil pour des futurs responsable de centre de loisirs </a:t>
            </a:r>
            <a:r>
              <a:rPr lang="fr-FR" sz="1800" i="1" dirty="0" smtClean="0">
                <a:latin typeface="Gill Sans MT" pitchFamily="34" charset="0"/>
              </a:rPr>
              <a:t>? </a:t>
            </a:r>
          </a:p>
          <a:p>
            <a:pPr marL="0" indent="0">
              <a:buNone/>
            </a:pPr>
            <a:r>
              <a:rPr lang="fr-FR" sz="1800" i="1" dirty="0">
                <a:latin typeface="Gill Sans MT" pitchFamily="34" charset="0"/>
              </a:rPr>
              <a:t>Il est important d'obtenir une première expérience, en tant qu'adjoint par exemple, pour voir si la personne en est vraiment capable ; et ne pas hésiter à se renseigner sur les multiples possibilités qu'offre le secteur de l'animation.</a:t>
            </a:r>
          </a:p>
        </p:txBody>
      </p:sp>
    </p:spTree>
    <p:extLst>
      <p:ext uri="{BB962C8B-B14F-4D97-AF65-F5344CB8AC3E}">
        <p14:creationId xmlns:p14="http://schemas.microsoft.com/office/powerpoint/2010/main" val="178602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63</TotalTime>
  <Words>644</Words>
  <Application>Microsoft Office PowerPoint</Application>
  <PresentationFormat>Affichage à l'écran (4:3)</PresentationFormat>
  <Paragraphs>42</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Horizon</vt:lpstr>
      <vt:lpstr>Responsable de Centre de loisirs</vt:lpstr>
      <vt:lpstr>Le responsable de centre de Loisirs Assure de façon occasionnelle et à titre non professionnel, la direction de Centres de vacances ou de loisirs d'enfants et adolescents âgés de moins de 18 ans.</vt:lpstr>
      <vt:lpstr>Compétences requises</vt:lpstr>
      <vt:lpstr>Ses activités</vt:lpstr>
      <vt:lpstr>Formation</vt:lpstr>
      <vt:lpstr>Interview</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Responsable de Centre de loisirs</dc:title>
  <dc:creator>Deborah</dc:creator>
  <cp:lastModifiedBy>Deborah</cp:lastModifiedBy>
  <cp:revision>6</cp:revision>
  <dcterms:created xsi:type="dcterms:W3CDTF">2013-02-05T19:58:30Z</dcterms:created>
  <dcterms:modified xsi:type="dcterms:W3CDTF">2013-02-05T21:01:35Z</dcterms:modified>
</cp:coreProperties>
</file>