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261" r:id="rId3"/>
    <p:sldId id="257" r:id="rId4"/>
    <p:sldId id="258" r:id="rId5"/>
    <p:sldId id="259" r:id="rId6"/>
    <p:sldId id="260"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7" d="100"/>
          <a:sy n="107" d="100"/>
        </p:scale>
        <p:origin x="-8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FD0849-C2C1-4CB5-84D3-A8FC1E1A7F1B}" type="datetimeFigureOut">
              <a:rPr lang="fr-FR" smtClean="0"/>
              <a:pPr/>
              <a:t>23/01/2013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D0EE647-F227-40F1-8C08-FCE650832383}" type="slidenum">
              <a:rPr lang="fr-FR" smtClean="0"/>
              <a:pPr/>
              <a:t>‹N°›</a:t>
            </a:fld>
            <a:endParaRPr lang="fr-FR"/>
          </a:p>
        </p:txBody>
      </p:sp>
    </p:spTree>
    <p:extLst>
      <p:ext uri="{BB962C8B-B14F-4D97-AF65-F5344CB8AC3E}">
        <p14:creationId xmlns:p14="http://schemas.microsoft.com/office/powerpoint/2010/main" val="33746313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7D0EE647-F227-40F1-8C08-FCE650832383}" type="slidenum">
              <a:rPr lang="fr-FR" smtClean="0"/>
              <a:pPr/>
              <a:t>1</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7D0EE647-F227-40F1-8C08-FCE650832383}" type="slidenum">
              <a:rPr lang="fr-FR" smtClean="0"/>
              <a:pPr/>
              <a:t>10</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7D0EE647-F227-40F1-8C08-FCE650832383}" type="slidenum">
              <a:rPr lang="fr-FR" smtClean="0"/>
              <a:pPr/>
              <a:t>11</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7D0EE647-F227-40F1-8C08-FCE650832383}" type="slidenum">
              <a:rPr lang="fr-FR" smtClean="0"/>
              <a:pPr/>
              <a:t>12</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7D0EE647-F227-40F1-8C08-FCE650832383}" type="slidenum">
              <a:rPr lang="fr-FR" smtClean="0"/>
              <a:pPr/>
              <a:t>13</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7D0EE647-F227-40F1-8C08-FCE650832383}" type="slidenum">
              <a:rPr lang="fr-FR" smtClean="0"/>
              <a:pPr/>
              <a:t>14</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7D0EE647-F227-40F1-8C08-FCE650832383}" type="slidenum">
              <a:rPr lang="fr-FR" smtClean="0"/>
              <a:pPr/>
              <a:t>15</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7D0EE647-F227-40F1-8C08-FCE650832383}" type="slidenum">
              <a:rPr lang="fr-FR" smtClean="0"/>
              <a:pPr/>
              <a:t>16</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7D0EE647-F227-40F1-8C08-FCE650832383}" type="slidenum">
              <a:rPr lang="fr-FR" smtClean="0"/>
              <a:pPr/>
              <a:t>2</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7D0EE647-F227-40F1-8C08-FCE650832383}" type="slidenum">
              <a:rPr lang="fr-FR" smtClean="0"/>
              <a:pPr/>
              <a:t>3</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7D0EE647-F227-40F1-8C08-FCE650832383}" type="slidenum">
              <a:rPr lang="fr-FR" smtClean="0"/>
              <a:pPr/>
              <a:t>4</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7D0EE647-F227-40F1-8C08-FCE650832383}" type="slidenum">
              <a:rPr lang="fr-FR" smtClean="0"/>
              <a:pPr/>
              <a:t>5</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7D0EE647-F227-40F1-8C08-FCE650832383}" type="slidenum">
              <a:rPr lang="fr-FR" smtClean="0"/>
              <a:pPr/>
              <a:t>6</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7D0EE647-F227-40F1-8C08-FCE650832383}" type="slidenum">
              <a:rPr lang="fr-FR" smtClean="0"/>
              <a:pPr/>
              <a:t>7</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7D0EE647-F227-40F1-8C08-FCE650832383}" type="slidenum">
              <a:rPr lang="fr-FR" smtClean="0"/>
              <a:pPr/>
              <a:t>8</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7D0EE647-F227-40F1-8C08-FCE650832383}" type="slidenum">
              <a:rPr lang="fr-FR" smtClean="0"/>
              <a:pPr/>
              <a:t>9</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Triangle isocè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540544" y="776288"/>
            <a:ext cx="8062912" cy="1470025"/>
          </a:xfrm>
        </p:spPr>
        <p:txBody>
          <a:bodyPr anchor="b">
            <a:normAutofit/>
          </a:bodyPr>
          <a:lstStyle>
            <a:lvl1pPr algn="r">
              <a:defRPr sz="4400"/>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1371600" y="6012656"/>
            <a:ext cx="5791200" cy="365125"/>
          </a:xfrm>
        </p:spPr>
        <p:txBody>
          <a:bodyPr tIns="0" bIns="0" anchor="t"/>
          <a:lstStyle>
            <a:lvl1pPr algn="r">
              <a:defRPr sz="1000"/>
            </a:lvl1pPr>
          </a:lstStyle>
          <a:p>
            <a:fld id="{FF1D4847-7289-44B9-8A8E-FCBFAD1E66B5}" type="datetimeFigureOut">
              <a:rPr lang="fr-FR" smtClean="0"/>
              <a:pPr/>
              <a:t>23/01/2013</a:t>
            </a:fld>
            <a:endParaRPr lang="fr-FR"/>
          </a:p>
        </p:txBody>
      </p:sp>
      <p:sp>
        <p:nvSpPr>
          <p:cNvPr id="17" name="Espace réservé du pied de page 16"/>
          <p:cNvSpPr>
            <a:spLocks noGrp="1"/>
          </p:cNvSpPr>
          <p:nvPr>
            <p:ph type="ftr" sz="quarter" idx="11"/>
          </p:nvPr>
        </p:nvSpPr>
        <p:spPr>
          <a:xfrm>
            <a:off x="1371600" y="5650704"/>
            <a:ext cx="5791200" cy="365125"/>
          </a:xfrm>
        </p:spPr>
        <p:txBody>
          <a:bodyPr tIns="0" bIns="0" anchor="b"/>
          <a:lstStyle>
            <a:lvl1pPr algn="r">
              <a:defRPr sz="1100"/>
            </a:lvl1pPr>
          </a:lstStyle>
          <a:p>
            <a:endParaRPr lang="fr-FR"/>
          </a:p>
        </p:txBody>
      </p:sp>
      <p:sp>
        <p:nvSpPr>
          <p:cNvPr id="29" name="Espace réservé du numéro de diapositive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0E168133-DF2A-4149-99FA-25806F1BE617}"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FF1D4847-7289-44B9-8A8E-FCBFAD1E66B5}" type="datetimeFigureOut">
              <a:rPr lang="fr-FR" smtClean="0"/>
              <a:pPr/>
              <a:t>23/01/2013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E168133-DF2A-4149-99FA-25806F1BE617}"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381000"/>
            <a:ext cx="1905000" cy="5486400"/>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381000"/>
            <a:ext cx="6248400" cy="5486400"/>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FF1D4847-7289-44B9-8A8E-FCBFAD1E66B5}" type="datetimeFigureOut">
              <a:rPr lang="fr-FR" smtClean="0"/>
              <a:pPr/>
              <a:t>23/01/2013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E168133-DF2A-4149-99FA-25806F1BE617}"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1399032"/>
          </a:xfrm>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457200" y="1882808"/>
            <a:ext cx="8229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791456" y="6480048"/>
            <a:ext cx="2133600" cy="301752"/>
          </a:xfrm>
        </p:spPr>
        <p:txBody>
          <a:bodyPr/>
          <a:lstStyle/>
          <a:p>
            <a:fld id="{FF1D4847-7289-44B9-8A8E-FCBFAD1E66B5}" type="datetimeFigureOut">
              <a:rPr lang="fr-FR" smtClean="0"/>
              <a:pPr/>
              <a:t>23/01/2013</a:t>
            </a:fld>
            <a:endParaRPr lang="fr-FR"/>
          </a:p>
        </p:txBody>
      </p:sp>
      <p:sp>
        <p:nvSpPr>
          <p:cNvPr id="5" name="Espace réservé du pied de page 4"/>
          <p:cNvSpPr>
            <a:spLocks noGrp="1"/>
          </p:cNvSpPr>
          <p:nvPr>
            <p:ph type="ftr" sz="quarter" idx="11"/>
          </p:nvPr>
        </p:nvSpPr>
        <p:spPr>
          <a:xfrm>
            <a:off x="457200" y="6480969"/>
            <a:ext cx="4260056" cy="300831"/>
          </a:xfrm>
        </p:spPr>
        <p:txBody>
          <a:bodyPr/>
          <a:lstStyle/>
          <a:p>
            <a:endParaRPr lang="fr-FR"/>
          </a:p>
        </p:txBody>
      </p:sp>
      <p:sp>
        <p:nvSpPr>
          <p:cNvPr id="6" name="Espace réservé du numéro de diapositive 5"/>
          <p:cNvSpPr>
            <a:spLocks noGrp="1"/>
          </p:cNvSpPr>
          <p:nvPr>
            <p:ph type="sldNum" sz="quarter" idx="12"/>
          </p:nvPr>
        </p:nvSpPr>
        <p:spPr/>
        <p:txBody>
          <a:bodyPr/>
          <a:lstStyle/>
          <a:p>
            <a:fld id="{0E168133-DF2A-4149-99FA-25806F1BE617}"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1"/>
      </p:bgRef>
    </p:bg>
    <p:spTree>
      <p:nvGrpSpPr>
        <p:cNvPr id="1" name=""/>
        <p:cNvGrpSpPr/>
        <p:nvPr/>
      </p:nvGrpSpPr>
      <p:grpSpPr>
        <a:xfrm>
          <a:off x="0" y="0"/>
          <a:ext cx="0" cy="0"/>
          <a:chOff x="0" y="0"/>
          <a:chExt cx="0" cy="0"/>
        </a:xfrm>
      </p:grpSpPr>
      <p:sp>
        <p:nvSpPr>
          <p:cNvPr id="9" name="Triangle rect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Triangle isocè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Espace réservé de la date 3"/>
          <p:cNvSpPr>
            <a:spLocks noGrp="1"/>
          </p:cNvSpPr>
          <p:nvPr>
            <p:ph type="dt" sz="half" idx="10"/>
          </p:nvPr>
        </p:nvSpPr>
        <p:spPr>
          <a:xfrm>
            <a:off x="6955632" y="6477000"/>
            <a:ext cx="2133600" cy="304800"/>
          </a:xfrm>
        </p:spPr>
        <p:txBody>
          <a:bodyPr/>
          <a:lstStyle/>
          <a:p>
            <a:fld id="{FF1D4847-7289-44B9-8A8E-FCBFAD1E66B5}" type="datetimeFigureOut">
              <a:rPr lang="fr-FR" smtClean="0"/>
              <a:pPr/>
              <a:t>23/01/2013</a:t>
            </a:fld>
            <a:endParaRPr lang="fr-FR"/>
          </a:p>
        </p:txBody>
      </p:sp>
      <p:sp>
        <p:nvSpPr>
          <p:cNvPr id="5" name="Espace réservé du pied de page 4"/>
          <p:cNvSpPr>
            <a:spLocks noGrp="1"/>
          </p:cNvSpPr>
          <p:nvPr>
            <p:ph type="ftr" sz="quarter" idx="11"/>
          </p:nvPr>
        </p:nvSpPr>
        <p:spPr>
          <a:xfrm>
            <a:off x="2619376" y="6480969"/>
            <a:ext cx="4260056" cy="300831"/>
          </a:xfrm>
        </p:spPr>
        <p:txBody>
          <a:bodyPr/>
          <a:lstStyle/>
          <a:p>
            <a:endParaRPr lang="fr-FR"/>
          </a:p>
        </p:txBody>
      </p:sp>
      <p:sp>
        <p:nvSpPr>
          <p:cNvPr id="6" name="Espace réservé du numéro de diapositive 5"/>
          <p:cNvSpPr>
            <a:spLocks noGrp="1"/>
          </p:cNvSpPr>
          <p:nvPr>
            <p:ph type="sldNum" sz="quarter" idx="12"/>
          </p:nvPr>
        </p:nvSpPr>
        <p:spPr>
          <a:xfrm>
            <a:off x="8451056" y="809624"/>
            <a:ext cx="502920" cy="300831"/>
          </a:xfrm>
        </p:spPr>
        <p:txBody>
          <a:bodyPr/>
          <a:lstStyle/>
          <a:p>
            <a:fld id="{0E168133-DF2A-4149-99FA-25806F1BE617}" type="slidenum">
              <a:rPr lang="fr-FR" smtClean="0"/>
              <a:pPr/>
              <a:t>‹N°›</a:t>
            </a:fld>
            <a:endParaRPr lang="fr-FR"/>
          </a:p>
        </p:txBody>
      </p:sp>
      <p:cxnSp>
        <p:nvCxnSpPr>
          <p:cNvPr id="11" name="Connecteur droit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marL="0" algn="l">
              <a:defRPr/>
            </a:lvl1p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4791456" y="6480969"/>
            <a:ext cx="2133600" cy="301752"/>
          </a:xfrm>
        </p:spPr>
        <p:txBody>
          <a:bodyPr/>
          <a:lstStyle/>
          <a:p>
            <a:fld id="{FF1D4847-7289-44B9-8A8E-FCBFAD1E66B5}" type="datetimeFigureOut">
              <a:rPr lang="fr-FR" smtClean="0"/>
              <a:pPr/>
              <a:t>23/01/2013</a:t>
            </a:fld>
            <a:endParaRPr lang="fr-FR"/>
          </a:p>
        </p:txBody>
      </p:sp>
      <p:sp>
        <p:nvSpPr>
          <p:cNvPr id="6" name="Espace réservé du pied de page 5"/>
          <p:cNvSpPr>
            <a:spLocks noGrp="1"/>
          </p:cNvSpPr>
          <p:nvPr>
            <p:ph type="ftr" sz="quarter" idx="11"/>
          </p:nvPr>
        </p:nvSpPr>
        <p:spPr>
          <a:xfrm>
            <a:off x="457200" y="6480969"/>
            <a:ext cx="4260056" cy="301752"/>
          </a:xfrm>
        </p:spPr>
        <p:txBody>
          <a:bodyPr/>
          <a:lstStyle/>
          <a:p>
            <a:endParaRPr lang="fr-FR"/>
          </a:p>
        </p:txBody>
      </p:sp>
      <p:sp>
        <p:nvSpPr>
          <p:cNvPr id="7" name="Espace réservé du numéro de diapositive 6"/>
          <p:cNvSpPr>
            <a:spLocks noGrp="1"/>
          </p:cNvSpPr>
          <p:nvPr>
            <p:ph type="sldNum" sz="quarter" idx="12"/>
          </p:nvPr>
        </p:nvSpPr>
        <p:spPr>
          <a:xfrm>
            <a:off x="7589520" y="6480969"/>
            <a:ext cx="502920" cy="301752"/>
          </a:xfrm>
        </p:spPr>
        <p:txBody>
          <a:bodyPr/>
          <a:lstStyle/>
          <a:p>
            <a:fld id="{0E168133-DF2A-4149-99FA-25806F1BE617}"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a:xfrm>
            <a:off x="4791456" y="6480969"/>
            <a:ext cx="2130552" cy="301752"/>
          </a:xfrm>
        </p:spPr>
        <p:txBody>
          <a:bodyPr/>
          <a:lstStyle/>
          <a:p>
            <a:fld id="{FF1D4847-7289-44B9-8A8E-FCBFAD1E66B5}" type="datetimeFigureOut">
              <a:rPr lang="fr-FR" smtClean="0"/>
              <a:pPr/>
              <a:t>23/01/2013</a:t>
            </a:fld>
            <a:endParaRPr lang="fr-FR"/>
          </a:p>
        </p:txBody>
      </p:sp>
      <p:sp>
        <p:nvSpPr>
          <p:cNvPr id="8" name="Espace réservé du pied de page 7"/>
          <p:cNvSpPr>
            <a:spLocks noGrp="1"/>
          </p:cNvSpPr>
          <p:nvPr>
            <p:ph type="ftr" sz="quarter" idx="11"/>
          </p:nvPr>
        </p:nvSpPr>
        <p:spPr>
          <a:xfrm>
            <a:off x="457200" y="6480969"/>
            <a:ext cx="4261104" cy="301752"/>
          </a:xfrm>
        </p:spPr>
        <p:txBody>
          <a:bodyPr/>
          <a:lstStyle/>
          <a:p>
            <a:endParaRPr lang="fr-FR"/>
          </a:p>
        </p:txBody>
      </p:sp>
      <p:sp>
        <p:nvSpPr>
          <p:cNvPr id="9" name="Espace réservé du numéro de diapositive 8"/>
          <p:cNvSpPr>
            <a:spLocks noGrp="1"/>
          </p:cNvSpPr>
          <p:nvPr>
            <p:ph type="sldNum" sz="quarter" idx="12"/>
          </p:nvPr>
        </p:nvSpPr>
        <p:spPr>
          <a:xfrm>
            <a:off x="7589520" y="6483096"/>
            <a:ext cx="502920" cy="301752"/>
          </a:xfrm>
        </p:spPr>
        <p:txBody>
          <a:bodyPr/>
          <a:lstStyle>
            <a:lvl1pPr algn="ctr">
              <a:defRPr/>
            </a:lvl1pPr>
          </a:lstStyle>
          <a:p>
            <a:fld id="{0E168133-DF2A-4149-99FA-25806F1BE617}"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b="0"/>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FF1D4847-7289-44B9-8A8E-FCBFAD1E66B5}" type="datetimeFigureOut">
              <a:rPr lang="fr-FR" smtClean="0"/>
              <a:pPr/>
              <a:t>23/01/2013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E168133-DF2A-4149-99FA-25806F1BE617}"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791456" y="6480969"/>
            <a:ext cx="2133600" cy="301752"/>
          </a:xfrm>
        </p:spPr>
        <p:txBody>
          <a:bodyPr/>
          <a:lstStyle/>
          <a:p>
            <a:fld id="{FF1D4847-7289-44B9-8A8E-FCBFAD1E66B5}" type="datetimeFigureOut">
              <a:rPr lang="fr-FR" smtClean="0"/>
              <a:pPr/>
              <a:t>23/01/2013</a:t>
            </a:fld>
            <a:endParaRPr lang="fr-FR"/>
          </a:p>
        </p:txBody>
      </p:sp>
      <p:sp>
        <p:nvSpPr>
          <p:cNvPr id="3" name="Espace réservé du pied de page 2"/>
          <p:cNvSpPr>
            <a:spLocks noGrp="1"/>
          </p:cNvSpPr>
          <p:nvPr>
            <p:ph type="ftr" sz="quarter" idx="11"/>
          </p:nvPr>
        </p:nvSpPr>
        <p:spPr>
          <a:xfrm>
            <a:off x="457200" y="6481890"/>
            <a:ext cx="4260056" cy="300831"/>
          </a:xfrm>
        </p:spPr>
        <p:txBody>
          <a:bodyPr/>
          <a:lstStyle/>
          <a:p>
            <a:endParaRPr lang="fr-FR"/>
          </a:p>
        </p:txBody>
      </p:sp>
      <p:sp>
        <p:nvSpPr>
          <p:cNvPr id="4" name="Espace réservé du numéro de diapositive 3"/>
          <p:cNvSpPr>
            <a:spLocks noGrp="1"/>
          </p:cNvSpPr>
          <p:nvPr>
            <p:ph type="sldNum" sz="quarter" idx="12"/>
          </p:nvPr>
        </p:nvSpPr>
        <p:spPr>
          <a:xfrm>
            <a:off x="7589520" y="6480969"/>
            <a:ext cx="502920" cy="301752"/>
          </a:xfrm>
        </p:spPr>
        <p:txBody>
          <a:bodyPr/>
          <a:lstStyle/>
          <a:p>
            <a:fld id="{0E168133-DF2A-4149-99FA-25806F1BE617}"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278976" y="6556248"/>
            <a:ext cx="2133600" cy="301752"/>
          </a:xfrm>
        </p:spPr>
        <p:txBody>
          <a:bodyPr/>
          <a:lstStyle>
            <a:lvl1pPr>
              <a:defRPr sz="900"/>
            </a:lvl1pPr>
          </a:lstStyle>
          <a:p>
            <a:fld id="{FF1D4847-7289-44B9-8A8E-FCBFAD1E66B5}" type="datetimeFigureOut">
              <a:rPr lang="fr-FR" smtClean="0"/>
              <a:pPr/>
              <a:t>23/01/2013</a:t>
            </a:fld>
            <a:endParaRPr lang="fr-FR"/>
          </a:p>
        </p:txBody>
      </p:sp>
      <p:sp>
        <p:nvSpPr>
          <p:cNvPr id="6" name="Espace réservé du pied de page 5"/>
          <p:cNvSpPr>
            <a:spLocks noGrp="1"/>
          </p:cNvSpPr>
          <p:nvPr>
            <p:ph type="ftr" sz="quarter" idx="11"/>
          </p:nvPr>
        </p:nvSpPr>
        <p:spPr>
          <a:xfrm>
            <a:off x="1135856" y="6556248"/>
            <a:ext cx="5143120" cy="301752"/>
          </a:xfrm>
        </p:spPr>
        <p:txBody>
          <a:bodyPr/>
          <a:lstStyle>
            <a:lvl1pPr>
              <a:defRPr sz="900"/>
            </a:lvl1pPr>
          </a:lstStyle>
          <a:p>
            <a:endParaRPr lang="fr-FR"/>
          </a:p>
        </p:txBody>
      </p:sp>
      <p:sp>
        <p:nvSpPr>
          <p:cNvPr id="7" name="Espace réservé du numéro de diapositive 6"/>
          <p:cNvSpPr>
            <a:spLocks noGrp="1"/>
          </p:cNvSpPr>
          <p:nvPr>
            <p:ph type="sldNum" sz="quarter" idx="12"/>
          </p:nvPr>
        </p:nvSpPr>
        <p:spPr>
          <a:xfrm>
            <a:off x="8410576" y="6556248"/>
            <a:ext cx="502920" cy="301752"/>
          </a:xfrm>
        </p:spPr>
        <p:txBody>
          <a:bodyPr/>
          <a:lstStyle>
            <a:lvl1pPr>
              <a:defRPr sz="900"/>
            </a:lvl1pPr>
          </a:lstStyle>
          <a:p>
            <a:fld id="{0E168133-DF2A-4149-99FA-25806F1BE617}"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6108192" y="6556248"/>
            <a:ext cx="2103120" cy="301752"/>
          </a:xfrm>
        </p:spPr>
        <p:txBody>
          <a:bodyPr/>
          <a:lstStyle>
            <a:lvl1pPr>
              <a:defRPr sz="900"/>
            </a:lvl1pPr>
          </a:lstStyle>
          <a:p>
            <a:fld id="{FF1D4847-7289-44B9-8A8E-FCBFAD1E66B5}" type="datetimeFigureOut">
              <a:rPr lang="fr-FR" smtClean="0"/>
              <a:pPr/>
              <a:t>23/01/2013</a:t>
            </a:fld>
            <a:endParaRPr lang="fr-FR"/>
          </a:p>
        </p:txBody>
      </p:sp>
      <p:sp>
        <p:nvSpPr>
          <p:cNvPr id="6" name="Espace réservé du pied de page 5"/>
          <p:cNvSpPr>
            <a:spLocks noGrp="1"/>
          </p:cNvSpPr>
          <p:nvPr>
            <p:ph type="ftr" sz="quarter" idx="11"/>
          </p:nvPr>
        </p:nvSpPr>
        <p:spPr>
          <a:xfrm>
            <a:off x="1170432" y="6557169"/>
            <a:ext cx="4948072" cy="301752"/>
          </a:xfrm>
        </p:spPr>
        <p:txBody>
          <a:bodyPr/>
          <a:lstStyle>
            <a:lvl1pPr>
              <a:defRPr sz="900"/>
            </a:lvl1pPr>
          </a:lstStyle>
          <a:p>
            <a:endParaRPr lang="fr-FR"/>
          </a:p>
        </p:txBody>
      </p:sp>
      <p:sp>
        <p:nvSpPr>
          <p:cNvPr id="7" name="Espace réservé du numéro de diapositive 6"/>
          <p:cNvSpPr>
            <a:spLocks noGrp="1"/>
          </p:cNvSpPr>
          <p:nvPr>
            <p:ph type="sldNum" sz="quarter" idx="12"/>
          </p:nvPr>
        </p:nvSpPr>
        <p:spPr>
          <a:xfrm>
            <a:off x="8217192" y="6556248"/>
            <a:ext cx="365760" cy="301752"/>
          </a:xfrm>
        </p:spPr>
        <p:txBody>
          <a:bodyPr/>
          <a:lstStyle>
            <a:lvl1pPr algn="ctr">
              <a:defRPr sz="900"/>
            </a:lvl1pPr>
          </a:lstStyle>
          <a:p>
            <a:fld id="{0E168133-DF2A-4149-99FA-25806F1BE617}"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Triangle rect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Connecteur droit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Connecteur droit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Espace réservé du titre 21"/>
          <p:cNvSpPr>
            <a:spLocks noGrp="1"/>
          </p:cNvSpPr>
          <p:nvPr>
            <p:ph type="title"/>
          </p:nvPr>
        </p:nvSpPr>
        <p:spPr>
          <a:xfrm>
            <a:off x="457200" y="267494"/>
            <a:ext cx="8229600" cy="1399032"/>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FF1D4847-7289-44B9-8A8E-FCBFAD1E66B5}" type="datetimeFigureOut">
              <a:rPr lang="fr-FR" smtClean="0"/>
              <a:pPr/>
              <a:t>23/01/2013</a:t>
            </a:fld>
            <a:endParaRPr lang="fr-FR"/>
          </a:p>
        </p:txBody>
      </p:sp>
      <p:sp>
        <p:nvSpPr>
          <p:cNvPr id="3" name="Espace réservé du pied de page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fr-FR"/>
          </a:p>
        </p:txBody>
      </p:sp>
      <p:sp>
        <p:nvSpPr>
          <p:cNvPr id="23" name="Espace réservé du numéro de diapositive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0E168133-DF2A-4149-99FA-25806F1BE617}"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3" Type="http://schemas.openxmlformats.org/officeDocument/2006/relationships/hyperlink" Target="http://Www.studyrama.com/"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hyperlink" Target="http://Www.onisep.fr/" TargetMode="External"/><Relationship Id="rId4" Type="http://schemas.openxmlformats.org/officeDocument/2006/relationships/hyperlink" Target="http://Www.letudiant.fr/"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b="1" dirty="0" smtClean="0">
                <a:ln w="12700">
                  <a:solidFill>
                    <a:schemeClr val="tx2">
                      <a:satMod val="155000"/>
                    </a:schemeClr>
                  </a:solidFill>
                  <a:prstDash val="solid"/>
                </a:ln>
                <a:solidFill>
                  <a:srgbClr val="C00000"/>
                </a:solidFill>
                <a:effectLst>
                  <a:outerShdw blurRad="41275" dist="20320" dir="1800000" algn="tl" rotWithShape="0">
                    <a:srgbClr val="000000">
                      <a:alpha val="40000"/>
                    </a:srgbClr>
                  </a:outerShdw>
                </a:effectLst>
              </a:rPr>
              <a:t>Le métier de Guide touristique</a:t>
            </a:r>
            <a:endParaRPr lang="fr-FR" b="1" dirty="0">
              <a:ln w="12700">
                <a:solidFill>
                  <a:schemeClr val="tx2">
                    <a:satMod val="155000"/>
                  </a:schemeClr>
                </a:solidFill>
                <a:prstDash val="solid"/>
              </a:ln>
              <a:solidFill>
                <a:srgbClr val="C00000"/>
              </a:solidFill>
              <a:effectLst>
                <a:outerShdw blurRad="41275" dist="20320" dir="1800000" algn="tl" rotWithShape="0">
                  <a:srgbClr val="000000">
                    <a:alpha val="40000"/>
                  </a:srgbClr>
                </a:outerShdw>
              </a:effectLst>
            </a:endParaRPr>
          </a:p>
        </p:txBody>
      </p:sp>
      <p:sp>
        <p:nvSpPr>
          <p:cNvPr id="3" name="Sous-titre 2"/>
          <p:cNvSpPr>
            <a:spLocks noGrp="1"/>
          </p:cNvSpPr>
          <p:nvPr>
            <p:ph type="subTitle" idx="1"/>
          </p:nvPr>
        </p:nvSpPr>
        <p:spPr/>
        <p:txBody>
          <a:bodyPr/>
          <a:lstStyle/>
          <a:p>
            <a:r>
              <a:rPr lang="fr-FR" dirty="0" smtClean="0"/>
              <a:t>Par Laura, Coralie F. et Claire</a:t>
            </a:r>
            <a:endParaRPr lang="fr-FR" dirty="0"/>
          </a:p>
        </p:txBody>
      </p:sp>
    </p:spTree>
  </p:cSld>
  <p:clrMapOvr>
    <a:masterClrMapping/>
  </p:clrMapOvr>
  <p:transition>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bg2">
              <a:lumMod val="20000"/>
              <a:lumOff val="80000"/>
            </a:schemeClr>
          </a:solidFill>
        </p:spPr>
        <p:style>
          <a:lnRef idx="2">
            <a:schemeClr val="accent1"/>
          </a:lnRef>
          <a:fillRef idx="1">
            <a:schemeClr val="lt1"/>
          </a:fillRef>
          <a:effectRef idx="0">
            <a:schemeClr val="accent1"/>
          </a:effectRef>
          <a:fontRef idx="minor">
            <a:schemeClr val="dk1"/>
          </a:fontRef>
        </p:style>
        <p:txBody>
          <a:bodyPr/>
          <a:lstStyle/>
          <a:p>
            <a:pPr algn="ctr"/>
            <a:r>
              <a:rPr lang="fr-FR" dirty="0" smtClean="0"/>
              <a:t>Le salaire</a:t>
            </a:r>
            <a:endParaRPr lang="fr-FR" dirty="0"/>
          </a:p>
        </p:txBody>
      </p:sp>
      <p:sp>
        <p:nvSpPr>
          <p:cNvPr id="3" name="Espace réservé du contenu 2"/>
          <p:cNvSpPr>
            <a:spLocks noGrp="1"/>
          </p:cNvSpPr>
          <p:nvPr>
            <p:ph idx="1"/>
          </p:nvPr>
        </p:nvSpPr>
        <p:spPr/>
        <p:txBody>
          <a:bodyPr/>
          <a:lstStyle/>
          <a:p>
            <a:r>
              <a:rPr lang="fr-FR" dirty="0" smtClean="0"/>
              <a:t>En indépendant, le guide est payé à la prestation ou au forfait.                              A cette rémunération de base s’ajoutent les avantages en nature et les </a:t>
            </a:r>
            <a:r>
              <a:rPr lang="fr-FR" dirty="0" err="1" smtClean="0"/>
              <a:t>poureboires</a:t>
            </a:r>
            <a:r>
              <a:rPr lang="fr-FR" dirty="0" smtClean="0"/>
              <a:t>.</a:t>
            </a:r>
          </a:p>
          <a:p>
            <a:pPr>
              <a:buNone/>
            </a:pPr>
            <a:endParaRPr lang="fr-FR" dirty="0" smtClean="0"/>
          </a:p>
          <a:p>
            <a:r>
              <a:rPr lang="fr-FR" dirty="0" smtClean="0"/>
              <a:t>Guide interprète : SMIC à 1700 €</a:t>
            </a:r>
          </a:p>
          <a:p>
            <a:r>
              <a:rPr lang="fr-FR" dirty="0" smtClean="0"/>
              <a:t>Guide accompagnateur : SMIC à 1800 €</a:t>
            </a:r>
            <a:endParaRPr lang="fr-FR" dirty="0"/>
          </a:p>
        </p:txBody>
      </p:sp>
    </p:spTree>
  </p:cSld>
  <p:clrMapOvr>
    <a:masterClrMapping/>
  </p:clrMapOvr>
  <p:transition spd="slow">
    <p:diamond/>
    <p:sndAc>
      <p:stSnd>
        <p:snd r:embed="rId3" name="cashreg.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Evolution possible</a:t>
            </a:r>
            <a:endParaRPr lang="fr-FR" dirty="0"/>
          </a:p>
        </p:txBody>
      </p:sp>
      <p:sp>
        <p:nvSpPr>
          <p:cNvPr id="3" name="Espace réservé du contenu 2"/>
          <p:cNvSpPr>
            <a:spLocks noGrp="1"/>
          </p:cNvSpPr>
          <p:nvPr>
            <p:ph idx="1"/>
          </p:nvPr>
        </p:nvSpPr>
        <p:spPr/>
        <p:txBody>
          <a:bodyPr/>
          <a:lstStyle/>
          <a:p>
            <a:r>
              <a:rPr lang="fr-FR" dirty="0" smtClean="0"/>
              <a:t>Guide interprète : vous serez toujours chargé de guider des touristes et de commenter les visites de lieux</a:t>
            </a:r>
          </a:p>
          <a:p>
            <a:r>
              <a:rPr lang="fr-FR" dirty="0" smtClean="0"/>
              <a:t>Guide accompagnateur : après 10 ans d’encadrement de groupes, vous serez chargé de l’organisation matérielle dans le cadre d’excursions et de circuits culturels</a:t>
            </a:r>
            <a:endParaRPr lang="fr-FR" dirty="0"/>
          </a:p>
        </p:txBody>
      </p:sp>
    </p:spTree>
  </p:cSld>
  <p:clrMapOvr>
    <a:masterClrMapping/>
  </p:clrMapOvr>
  <p:transition spd="slow">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200" dirty="0" smtClean="0"/>
              <a:t>Interview de Ludivine </a:t>
            </a:r>
            <a:r>
              <a:rPr lang="fr-FR" sz="3200" dirty="0" err="1" smtClean="0"/>
              <a:t>Rodon</a:t>
            </a:r>
            <a:r>
              <a:rPr lang="fr-FR" sz="3200" dirty="0" smtClean="0"/>
              <a:t>, guide conférencier</a:t>
            </a:r>
            <a:endParaRPr lang="fr-FR" sz="3200" dirty="0"/>
          </a:p>
        </p:txBody>
      </p:sp>
      <p:sp>
        <p:nvSpPr>
          <p:cNvPr id="3" name="Espace réservé du contenu 2"/>
          <p:cNvSpPr>
            <a:spLocks noGrp="1"/>
          </p:cNvSpPr>
          <p:nvPr>
            <p:ph idx="1"/>
          </p:nvPr>
        </p:nvSpPr>
        <p:spPr/>
        <p:txBody>
          <a:bodyPr>
            <a:normAutofit fontScale="85000" lnSpcReduction="20000"/>
          </a:bodyPr>
          <a:lstStyle/>
          <a:p>
            <a:pPr lvl="0">
              <a:buNone/>
            </a:pPr>
            <a:r>
              <a:rPr lang="fr-FR" sz="3200" dirty="0" smtClean="0">
                <a:latin typeface="Arial" pitchFamily="34"/>
              </a:rPr>
              <a:t>Née à Tonnerre en Bourgogne, terre de culture historique (Hôtel-Dieu, Hôtel D'</a:t>
            </a:r>
            <a:r>
              <a:rPr lang="fr-FR" sz="3200" dirty="0" err="1" smtClean="0">
                <a:latin typeface="Arial" pitchFamily="34"/>
              </a:rPr>
              <a:t>Uzes</a:t>
            </a:r>
            <a:r>
              <a:rPr lang="fr-FR" sz="3200" dirty="0" smtClean="0">
                <a:latin typeface="Arial" pitchFamily="34"/>
              </a:rPr>
              <a:t>, Fosses-Dionne, Église Saint-Pierre..)  et viticoles que j'affectionne et promeus en permanence a été mon premier territoire de visite.</a:t>
            </a:r>
          </a:p>
          <a:p>
            <a:pPr lvl="0">
              <a:buNone/>
            </a:pPr>
            <a:r>
              <a:rPr lang="fr-FR" sz="3200" dirty="0" smtClean="0">
                <a:latin typeface="Arial" pitchFamily="34"/>
              </a:rPr>
              <a:t>En effet,   après un Baccalauréat en Sciences économiques et Sociales (spécialité sciences sociales et musique), je suis partie à la faculté de Dijon pour le DEUG Histoire de l'art et archéologie, j'ai ensuite passé un BTS Tourisme avec la spécialité portant sur le patrimoine en Île de France.</a:t>
            </a:r>
          </a:p>
          <a:p>
            <a:endParaRPr lang="fr-FR" dirty="0"/>
          </a:p>
        </p:txBody>
      </p:sp>
    </p:spTree>
  </p:cSld>
  <p:clrMapOvr>
    <a:masterClrMapping/>
  </p:clrMapOvr>
  <p:transition spd="med">
    <p:wheel spokes="8"/>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67544" y="1268760"/>
            <a:ext cx="8229600" cy="4572000"/>
          </a:xfrm>
        </p:spPr>
        <p:txBody>
          <a:bodyPr/>
          <a:lstStyle/>
          <a:p>
            <a:pPr lvl="0"/>
            <a:r>
              <a:rPr lang="fr-FR" sz="3200" dirty="0" smtClean="0">
                <a:solidFill>
                  <a:srgbClr val="FFFFFF"/>
                </a:solidFill>
                <a:latin typeface="Arial" pitchFamily="34"/>
                <a:ea typeface="Arial" pitchFamily="34"/>
              </a:rPr>
              <a:t>J'ai obtenu la carte de guide </a:t>
            </a:r>
            <a:r>
              <a:rPr lang="fr-FR" sz="3200" dirty="0" err="1" smtClean="0">
                <a:solidFill>
                  <a:srgbClr val="FFFFFF"/>
                </a:solidFill>
                <a:latin typeface="Arial" pitchFamily="34"/>
                <a:ea typeface="Arial" pitchFamily="34"/>
              </a:rPr>
              <a:t>interprête</a:t>
            </a:r>
            <a:r>
              <a:rPr lang="fr-FR" sz="3200" dirty="0" smtClean="0">
                <a:solidFill>
                  <a:srgbClr val="FFFFFF"/>
                </a:solidFill>
                <a:latin typeface="Arial" pitchFamily="34"/>
                <a:ea typeface="Arial" pitchFamily="34"/>
              </a:rPr>
              <a:t> régional pour partager et communiquer ma passion de l'histoire, de  l'art et   de l'archéologie.    Je peux vous faire découvrir les sites, musées et monuments régie par le Ministère de la Culture et les Monuments Nationaux.  Ma carte professionnelle porte le numéro GR : 10 91 009 P.</a:t>
            </a:r>
          </a:p>
          <a:p>
            <a:endParaRPr lang="fr-FR" dirty="0"/>
          </a:p>
        </p:txBody>
      </p:sp>
    </p:spTree>
  </p:cSld>
  <p:clrMapOvr>
    <a:masterClrMapping/>
  </p:clrMapOvr>
  <p:transition spd="med">
    <p:newsflash/>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395536" y="1124744"/>
            <a:ext cx="8229600" cy="4572000"/>
          </a:xfrm>
        </p:spPr>
        <p:txBody>
          <a:bodyPr>
            <a:normAutofit fontScale="92500" lnSpcReduction="20000"/>
          </a:bodyPr>
          <a:lstStyle/>
          <a:p>
            <a:pPr lvl="0"/>
            <a:r>
              <a:rPr lang="fr-FR" sz="3200" dirty="0" smtClean="0">
                <a:latin typeface="Arial" pitchFamily="34"/>
              </a:rPr>
              <a:t>Depuis cette année, une refonte de notre métier a été effectué : tous les guides ont la même dénomination et la même carte portant désormais le titre de Guide Conférencier. J'ai travaillé pour certains offices de tourisme (Tonnerre**89), sites (Abbaye de Quincy à Tanlay, Hôtel-Dieu de Tonnerre), services culturels de Mairie   (Yerres91) ou Musées   (Albert-Kahn 92) et deux  Agences Parisiennes avant de voler de mes propres ailes en créant ma micro-entreprise depuis septembre 2012.</a:t>
            </a:r>
          </a:p>
          <a:p>
            <a:endParaRPr lang="fr-FR" dirty="0"/>
          </a:p>
        </p:txBody>
      </p:sp>
    </p:spTree>
  </p:cSld>
  <p:clrMapOvr>
    <a:masterClrMapping/>
  </p:clrMapOvr>
  <p:transition>
    <p:zoom dir="in"/>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sz="2800" dirty="0" smtClean="0"/>
              <a:t>Exemple de carte de guide interprète régional</a:t>
            </a:r>
            <a:endParaRPr lang="fr-FR" sz="2800" dirty="0"/>
          </a:p>
        </p:txBody>
      </p:sp>
      <p:sp>
        <p:nvSpPr>
          <p:cNvPr id="5" name="Espace réservé du texte 4"/>
          <p:cNvSpPr>
            <a:spLocks noGrp="1"/>
          </p:cNvSpPr>
          <p:nvPr>
            <p:ph type="body" sz="half" idx="2"/>
          </p:nvPr>
        </p:nvSpPr>
        <p:spPr/>
        <p:txBody>
          <a:bodyPr/>
          <a:lstStyle/>
          <a:p>
            <a:endParaRPr lang="fr-FR" dirty="0"/>
          </a:p>
        </p:txBody>
      </p:sp>
      <p:pic>
        <p:nvPicPr>
          <p:cNvPr id="6" name="Espace réservé pour une image  5"/>
          <p:cNvPicPr>
            <a:picLocks noGrp="1" noChangeAspect="1"/>
          </p:cNvPicPr>
          <p:nvPr>
            <p:ph type="pic" idx="1"/>
          </p:nvPr>
        </p:nvPicPr>
        <p:blipFill>
          <a:blip r:embed="rId3" cstate="print">
            <a:alphaModFix/>
            <a:lum/>
          </a:blip>
          <a:srcRect t="5117" b="5117"/>
          <a:stretch>
            <a:fillRect/>
          </a:stretch>
        </p:blipFill>
        <p:spPr>
          <a:xfrm>
            <a:off x="1331640" y="980728"/>
            <a:ext cx="6818139" cy="5100852"/>
          </a:xfrm>
        </p:spPr>
      </p:pic>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pPr algn="ctr"/>
            <a:r>
              <a:rPr lang="fr-FR" sz="4000" dirty="0" smtClean="0">
                <a:solidFill>
                  <a:srgbClr val="FF3366"/>
                </a:solidFill>
              </a:rPr>
              <a:t>Bibliographie</a:t>
            </a:r>
            <a:endParaRPr lang="fr-FR" dirty="0"/>
          </a:p>
        </p:txBody>
      </p:sp>
      <p:sp>
        <p:nvSpPr>
          <p:cNvPr id="6" name="Espace réservé du contenu 5"/>
          <p:cNvSpPr>
            <a:spLocks noGrp="1"/>
          </p:cNvSpPr>
          <p:nvPr>
            <p:ph idx="1"/>
          </p:nvPr>
        </p:nvSpPr>
        <p:spPr/>
        <p:txBody>
          <a:bodyPr/>
          <a:lstStyle/>
          <a:p>
            <a:pPr lvl="0"/>
            <a:endParaRPr lang="fr-FR" smtClean="0">
              <a:latin typeface="" pitchFamily="18"/>
              <a:hlinkClick r:id="rId3"/>
            </a:endParaRPr>
          </a:p>
          <a:p>
            <a:pPr lvl="0"/>
            <a:r>
              <a:rPr lang="fr-FR" smtClean="0">
                <a:latin typeface="" pitchFamily="18"/>
                <a:hlinkClick r:id="rId3"/>
              </a:rPr>
              <a:t>www.studyrama.com</a:t>
            </a:r>
            <a:endParaRPr lang="fr-FR" dirty="0" smtClean="0">
              <a:latin typeface="" pitchFamily="18"/>
              <a:hlinkClick r:id="rId3"/>
            </a:endParaRPr>
          </a:p>
          <a:p>
            <a:pPr lvl="0"/>
            <a:r>
              <a:rPr lang="fr-FR" dirty="0" smtClean="0">
                <a:latin typeface="" pitchFamily="18"/>
                <a:hlinkClick r:id="rId4"/>
              </a:rPr>
              <a:t>www.letudiant.fr</a:t>
            </a:r>
          </a:p>
          <a:p>
            <a:pPr lvl="0"/>
            <a:r>
              <a:rPr lang="fr-FR" dirty="0" smtClean="0">
                <a:latin typeface="" pitchFamily="18"/>
                <a:hlinkClick r:id="rId5"/>
              </a:rPr>
              <a:t>www.onisep.fr</a:t>
            </a:r>
          </a:p>
          <a:p>
            <a:endParaRPr lang="fr-FR" dirty="0"/>
          </a:p>
        </p:txBody>
      </p:sp>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SOMMAIRE</a:t>
            </a:r>
            <a:endParaRPr lang="fr-FR" dirty="0"/>
          </a:p>
        </p:txBody>
      </p:sp>
      <p:sp>
        <p:nvSpPr>
          <p:cNvPr id="3" name="Espace réservé du contenu 2"/>
          <p:cNvSpPr>
            <a:spLocks noGrp="1"/>
          </p:cNvSpPr>
          <p:nvPr>
            <p:ph idx="1"/>
          </p:nvPr>
        </p:nvSpPr>
        <p:spPr/>
        <p:txBody>
          <a:bodyPr/>
          <a:lstStyle/>
          <a:p>
            <a:pPr>
              <a:buNone/>
            </a:pPr>
            <a:r>
              <a:rPr lang="fr-FR" sz="1800" dirty="0" smtClean="0"/>
              <a:t>I</a:t>
            </a:r>
            <a:r>
              <a:rPr lang="fr-FR" dirty="0" smtClean="0"/>
              <a:t> </a:t>
            </a:r>
            <a:r>
              <a:rPr lang="fr-FR" sz="1800" dirty="0" smtClean="0"/>
              <a:t>– Le métier de guide interprète</a:t>
            </a:r>
          </a:p>
          <a:p>
            <a:pPr>
              <a:buFontTx/>
              <a:buChar char="-"/>
            </a:pPr>
            <a:r>
              <a:rPr lang="fr-FR" sz="1800" dirty="0" smtClean="0"/>
              <a:t>Que fait-il?</a:t>
            </a:r>
          </a:p>
          <a:p>
            <a:pPr>
              <a:buFontTx/>
              <a:buChar char="-"/>
            </a:pPr>
            <a:r>
              <a:rPr lang="fr-FR" sz="1800" dirty="0" smtClean="0"/>
              <a:t>Comment travaille t-il ?</a:t>
            </a:r>
          </a:p>
          <a:p>
            <a:pPr>
              <a:buFontTx/>
              <a:buChar char="-"/>
            </a:pPr>
            <a:r>
              <a:rPr lang="fr-FR" sz="1800" dirty="0" smtClean="0"/>
              <a:t>Où exerce t-il ?</a:t>
            </a:r>
          </a:p>
          <a:p>
            <a:pPr>
              <a:buFontTx/>
              <a:buChar char="-"/>
            </a:pPr>
            <a:r>
              <a:rPr lang="fr-FR" sz="1800" dirty="0" smtClean="0"/>
              <a:t>Avantages et inconvénients du métier</a:t>
            </a:r>
          </a:p>
          <a:p>
            <a:pPr>
              <a:buNone/>
            </a:pPr>
            <a:r>
              <a:rPr lang="fr-FR" sz="1800" dirty="0" smtClean="0"/>
              <a:t>II – Les qualités essentielles</a:t>
            </a:r>
          </a:p>
          <a:p>
            <a:pPr>
              <a:buNone/>
            </a:pPr>
            <a:r>
              <a:rPr lang="fr-FR" sz="1800" dirty="0" smtClean="0"/>
              <a:t>III – Les principales débouchées</a:t>
            </a:r>
          </a:p>
          <a:p>
            <a:pPr>
              <a:buNone/>
            </a:pPr>
            <a:r>
              <a:rPr lang="fr-FR" sz="1800" dirty="0" smtClean="0"/>
              <a:t>IV – La formation</a:t>
            </a:r>
          </a:p>
          <a:p>
            <a:pPr>
              <a:buNone/>
            </a:pPr>
            <a:r>
              <a:rPr lang="fr-FR" sz="1800" dirty="0" smtClean="0"/>
              <a:t>V – Le salaire</a:t>
            </a:r>
          </a:p>
          <a:p>
            <a:pPr>
              <a:buNone/>
            </a:pPr>
            <a:r>
              <a:rPr lang="fr-FR" sz="1800" dirty="0" smtClean="0"/>
              <a:t>VI – L’évolution</a:t>
            </a:r>
          </a:p>
          <a:p>
            <a:pPr>
              <a:buNone/>
            </a:pPr>
            <a:endParaRPr lang="fr-FR" sz="1800" dirty="0" smtClean="0"/>
          </a:p>
          <a:p>
            <a:pPr>
              <a:buNone/>
            </a:pPr>
            <a:r>
              <a:rPr lang="fr-FR" sz="2800" i="1" dirty="0" smtClean="0">
                <a:solidFill>
                  <a:schemeClr val="accent2">
                    <a:lumMod val="75000"/>
                  </a:schemeClr>
                </a:solidFill>
              </a:rPr>
              <a:t>Interview d’un guide conférencier</a:t>
            </a:r>
          </a:p>
          <a:p>
            <a:pPr>
              <a:buFontTx/>
              <a:buChar char="-"/>
            </a:pPr>
            <a:endParaRPr lang="fr-FR" dirty="0"/>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Que fait le guide touristique?</a:t>
            </a:r>
            <a:endParaRPr lang="fr-FR" dirty="0"/>
          </a:p>
        </p:txBody>
      </p:sp>
      <p:sp>
        <p:nvSpPr>
          <p:cNvPr id="3" name="Espace réservé du contenu 2"/>
          <p:cNvSpPr>
            <a:spLocks noGrp="1"/>
          </p:cNvSpPr>
          <p:nvPr>
            <p:ph idx="1"/>
          </p:nvPr>
        </p:nvSpPr>
        <p:spPr/>
        <p:txBody>
          <a:bodyPr/>
          <a:lstStyle/>
          <a:p>
            <a:r>
              <a:rPr lang="fr-FR" dirty="0" smtClean="0"/>
              <a:t>Le guide interprète accompagne des groupes de touristes français ou étrangers lors de la visite de monuments, de musées ou de sites historiques.</a:t>
            </a:r>
          </a:p>
          <a:p>
            <a:r>
              <a:rPr lang="fr-FR" dirty="0" smtClean="0"/>
              <a:t>Il anime les visites en les commentant</a:t>
            </a:r>
            <a:endParaRPr lang="fr-FR" dirty="0"/>
          </a:p>
        </p:txBody>
      </p:sp>
    </p:spTree>
  </p:cSld>
  <p:clrMapOvr>
    <a:masterClrMapping/>
  </p:clrMapOvr>
  <p:transition spd="med">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Comment travaille t-il ?</a:t>
            </a:r>
            <a:endParaRPr lang="fr-FR" dirty="0"/>
          </a:p>
        </p:txBody>
      </p:sp>
      <p:sp>
        <p:nvSpPr>
          <p:cNvPr id="3" name="Espace réservé du contenu 2"/>
          <p:cNvSpPr>
            <a:spLocks noGrp="1"/>
          </p:cNvSpPr>
          <p:nvPr>
            <p:ph idx="1"/>
          </p:nvPr>
        </p:nvSpPr>
        <p:spPr/>
        <p:txBody>
          <a:bodyPr>
            <a:normAutofit/>
          </a:bodyPr>
          <a:lstStyle/>
          <a:p>
            <a:r>
              <a:rPr lang="fr-FR" dirty="0" smtClean="0"/>
              <a:t>Avant d’aller sur le terrain : phase de préparation ( recherche documentaires)</a:t>
            </a:r>
          </a:p>
          <a:p>
            <a:r>
              <a:rPr lang="fr-FR" dirty="0" smtClean="0"/>
              <a:t>Prise de contact avec les responsables du site pour organiser la sortie et obtenir les autorisations requises.</a:t>
            </a:r>
          </a:p>
          <a:p>
            <a:r>
              <a:rPr lang="fr-FR" dirty="0" smtClean="0"/>
              <a:t>Lors de la visite: le guide interprète commente et explique l’histoire des lieux ou des œuvres</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Où exerce t-il ?</a:t>
            </a:r>
            <a:endParaRPr lang="fr-FR" dirty="0"/>
          </a:p>
        </p:txBody>
      </p:sp>
      <p:sp>
        <p:nvSpPr>
          <p:cNvPr id="3" name="Espace réservé du contenu 2"/>
          <p:cNvSpPr>
            <a:spLocks noGrp="1"/>
          </p:cNvSpPr>
          <p:nvPr>
            <p:ph idx="1"/>
          </p:nvPr>
        </p:nvSpPr>
        <p:spPr/>
        <p:txBody>
          <a:bodyPr/>
          <a:lstStyle/>
          <a:p>
            <a:endParaRPr lang="fr-FR" dirty="0" smtClean="0"/>
          </a:p>
          <a:p>
            <a:r>
              <a:rPr lang="fr-FR" dirty="0" smtClean="0"/>
              <a:t>Quand il n’est pas dans un car, le guide passe une grande partie de son temps dans des lieux culturels:                               - châteaux                                                     - musées                                                         - parcs ..</a:t>
            </a:r>
            <a:endParaRPr lang="fr-FR" dirty="0"/>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Avantages et inconvénients</a:t>
            </a:r>
            <a:endParaRPr lang="fr-FR" dirty="0"/>
          </a:p>
        </p:txBody>
      </p:sp>
      <p:sp>
        <p:nvSpPr>
          <p:cNvPr id="3" name="Espace réservé du contenu 2"/>
          <p:cNvSpPr>
            <a:spLocks noGrp="1"/>
          </p:cNvSpPr>
          <p:nvPr>
            <p:ph idx="1"/>
          </p:nvPr>
        </p:nvSpPr>
        <p:spPr/>
        <p:txBody>
          <a:bodyPr/>
          <a:lstStyle/>
          <a:p>
            <a:r>
              <a:rPr lang="fr-FR" dirty="0" smtClean="0"/>
              <a:t>Les PLUS :                                                        - pas de routine : nouveau groupe, nouveaux lieux, nouvelle expérience !</a:t>
            </a:r>
          </a:p>
          <a:p>
            <a:endParaRPr lang="fr-FR" dirty="0" smtClean="0"/>
          </a:p>
          <a:p>
            <a:r>
              <a:rPr lang="fr-FR" dirty="0" smtClean="0"/>
              <a:t>Les MOINS :                                                    - la précarité : de longues semaines de travail durant la saison touristique, puis le calme plat </a:t>
            </a:r>
            <a:endParaRPr lang="fr-FR" dirty="0"/>
          </a:p>
        </p:txBody>
      </p:sp>
    </p:spTree>
  </p:cSld>
  <p:clrMapOvr>
    <a:masterClrMapping/>
  </p:clrMapOvr>
  <p:transition spd="slow">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Les qualités essentielles</a:t>
            </a:r>
            <a:endParaRPr lang="fr-FR" dirty="0"/>
          </a:p>
        </p:txBody>
      </p:sp>
      <p:sp>
        <p:nvSpPr>
          <p:cNvPr id="3" name="Espace réservé du contenu 2"/>
          <p:cNvSpPr>
            <a:spLocks noGrp="1"/>
          </p:cNvSpPr>
          <p:nvPr>
            <p:ph idx="1"/>
          </p:nvPr>
        </p:nvSpPr>
        <p:spPr/>
        <p:txBody>
          <a:bodyPr/>
          <a:lstStyle/>
          <a:p>
            <a:r>
              <a:rPr lang="fr-FR" dirty="0" smtClean="0"/>
              <a:t>Pédagogue</a:t>
            </a:r>
          </a:p>
          <a:p>
            <a:r>
              <a:rPr lang="fr-FR" dirty="0" smtClean="0"/>
              <a:t>Ouvert(e)</a:t>
            </a:r>
          </a:p>
          <a:p>
            <a:r>
              <a:rPr lang="fr-FR" dirty="0" smtClean="0"/>
              <a:t>Disponible</a:t>
            </a:r>
          </a:p>
          <a:p>
            <a:r>
              <a:rPr lang="fr-FR" dirty="0" smtClean="0"/>
              <a:t>Cultivé(e)</a:t>
            </a:r>
          </a:p>
          <a:p>
            <a:r>
              <a:rPr lang="fr-FR" dirty="0" smtClean="0"/>
              <a:t>Bilingue</a:t>
            </a:r>
            <a:endParaRPr lang="fr-FR"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Principales débouchées</a:t>
            </a:r>
            <a:endParaRPr lang="fr-FR" dirty="0"/>
          </a:p>
        </p:txBody>
      </p:sp>
      <p:sp>
        <p:nvSpPr>
          <p:cNvPr id="3" name="Espace réservé du contenu 2"/>
          <p:cNvSpPr>
            <a:spLocks noGrp="1"/>
          </p:cNvSpPr>
          <p:nvPr>
            <p:ph idx="1"/>
          </p:nvPr>
        </p:nvSpPr>
        <p:spPr/>
        <p:txBody>
          <a:bodyPr/>
          <a:lstStyle/>
          <a:p>
            <a:r>
              <a:rPr lang="fr-FR" dirty="0" smtClean="0"/>
              <a:t>Les agences de voyages et tours opérateurs recrutent régulièrement des guides interprètes pour des missions déterminées</a:t>
            </a:r>
          </a:p>
          <a:p>
            <a:r>
              <a:rPr lang="fr-FR" dirty="0" smtClean="0"/>
              <a:t>Les offices de tourisme proposent aussi des emplois saisonniers</a:t>
            </a:r>
            <a:endParaRPr lang="fr-FR" dirty="0"/>
          </a:p>
        </p:txBody>
      </p:sp>
    </p:spTree>
  </p:cSld>
  <p:clrMapOvr>
    <a:masterClrMapping/>
  </p:clrMapOvr>
  <p:transition spd="slow">
    <p:pull dir="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La formation à suivre</a:t>
            </a:r>
            <a:endParaRPr lang="fr-FR" dirty="0"/>
          </a:p>
        </p:txBody>
      </p:sp>
      <p:sp>
        <p:nvSpPr>
          <p:cNvPr id="3" name="Espace réservé du contenu 2"/>
          <p:cNvSpPr>
            <a:spLocks noGrp="1"/>
          </p:cNvSpPr>
          <p:nvPr>
            <p:ph idx="1"/>
          </p:nvPr>
        </p:nvSpPr>
        <p:spPr/>
        <p:txBody>
          <a:bodyPr>
            <a:normAutofit lnSpcReduction="10000"/>
          </a:bodyPr>
          <a:lstStyle/>
          <a:p>
            <a:r>
              <a:rPr lang="fr-FR" dirty="0" smtClean="0"/>
              <a:t>BTS Tourisme</a:t>
            </a:r>
          </a:p>
          <a:p>
            <a:r>
              <a:rPr lang="fr-FR" dirty="0" smtClean="0"/>
              <a:t>Licence en:                                                   - langues étrangères                                    - histoire de l’art                                            - archéologie</a:t>
            </a:r>
          </a:p>
          <a:p>
            <a:r>
              <a:rPr lang="fr-FR" dirty="0" smtClean="0"/>
              <a:t>Formation supérieure en université spécialisée                                                                          </a:t>
            </a:r>
          </a:p>
          <a:p>
            <a:pPr>
              <a:buNone/>
            </a:pPr>
            <a:r>
              <a:rPr lang="fr-FR" dirty="0" smtClean="0"/>
              <a:t>             </a:t>
            </a:r>
            <a:r>
              <a:rPr lang="fr-FR" b="1" dirty="0" smtClean="0">
                <a:solidFill>
                  <a:schemeClr val="bg1">
                    <a:lumMod val="95000"/>
                    <a:lumOff val="5000"/>
                  </a:schemeClr>
                </a:solidFill>
              </a:rPr>
              <a:t>Carte professionnelle de guide     </a:t>
            </a:r>
            <a:r>
              <a:rPr lang="fr-FR" b="1" dirty="0" err="1" smtClean="0">
                <a:solidFill>
                  <a:schemeClr val="bg1">
                    <a:lumMod val="50000"/>
                    <a:lumOff val="50000"/>
                  </a:schemeClr>
                </a:solidFill>
              </a:rPr>
              <a:t>_____</a:t>
            </a:r>
            <a:r>
              <a:rPr lang="fr-FR" b="1" dirty="0" err="1" smtClean="0">
                <a:solidFill>
                  <a:schemeClr val="bg1">
                    <a:lumMod val="95000"/>
                    <a:lumOff val="5000"/>
                  </a:schemeClr>
                </a:solidFill>
              </a:rPr>
              <a:t>conférencier</a:t>
            </a:r>
            <a:endParaRPr lang="fr-FR" b="1" dirty="0" smtClean="0">
              <a:solidFill>
                <a:schemeClr val="bg1">
                  <a:lumMod val="95000"/>
                  <a:lumOff val="5000"/>
                </a:schemeClr>
              </a:solidFill>
            </a:endParaRPr>
          </a:p>
          <a:p>
            <a:pPr>
              <a:buNone/>
            </a:pPr>
            <a:r>
              <a:rPr lang="fr-FR" dirty="0" smtClean="0"/>
              <a:t>                                             </a:t>
            </a:r>
            <a:endParaRPr lang="fr-FR" dirty="0"/>
          </a:p>
        </p:txBody>
      </p:sp>
      <p:sp>
        <p:nvSpPr>
          <p:cNvPr id="5" name="Flèche droite 4"/>
          <p:cNvSpPr/>
          <p:nvPr/>
        </p:nvSpPr>
        <p:spPr>
          <a:xfrm>
            <a:off x="755576" y="522920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68</TotalTime>
  <Words>516</Words>
  <Application>Microsoft Office PowerPoint</Application>
  <PresentationFormat>Affichage à l'écran (4:3)</PresentationFormat>
  <Paragraphs>79</Paragraphs>
  <Slides>16</Slides>
  <Notes>16</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Verve</vt:lpstr>
      <vt:lpstr>Le métier de Guide touristique</vt:lpstr>
      <vt:lpstr>SOMMAIRE</vt:lpstr>
      <vt:lpstr>Que fait le guide touristique?</vt:lpstr>
      <vt:lpstr>Comment travaille t-il ?</vt:lpstr>
      <vt:lpstr>Où exerce t-il ?</vt:lpstr>
      <vt:lpstr>Avantages et inconvénients</vt:lpstr>
      <vt:lpstr>Les qualités essentielles</vt:lpstr>
      <vt:lpstr>Les Principales débouchées</vt:lpstr>
      <vt:lpstr>La formation à suivre</vt:lpstr>
      <vt:lpstr>Le salaire</vt:lpstr>
      <vt:lpstr>Evolution possible</vt:lpstr>
      <vt:lpstr>Interview de Ludivine Rodon, guide conférencier</vt:lpstr>
      <vt:lpstr>Présentation PowerPoint</vt:lpstr>
      <vt:lpstr>Présentation PowerPoint</vt:lpstr>
      <vt:lpstr>Exemple de carte de guide interprète régional</vt:lpstr>
      <vt:lpstr>Bibliographie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métier de Guide touristique</dc:title>
  <dc:creator>Claire</dc:creator>
  <cp:lastModifiedBy>linda Gutierrez</cp:lastModifiedBy>
  <cp:revision>8</cp:revision>
  <dcterms:created xsi:type="dcterms:W3CDTF">2013-01-15T17:14:13Z</dcterms:created>
  <dcterms:modified xsi:type="dcterms:W3CDTF">2013-01-23T16:46:40Z</dcterms:modified>
</cp:coreProperties>
</file>